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6" r:id="rId29"/>
    <p:sldId id="287" r:id="rId30"/>
    <p:sldId id="288" r:id="rId31"/>
    <p:sldId id="289" r:id="rId32"/>
    <p:sldId id="294" r:id="rId33"/>
    <p:sldId id="301" r:id="rId34"/>
    <p:sldId id="302" r:id="rId35"/>
    <p:sldId id="303" r:id="rId36"/>
    <p:sldId id="304" r:id="rId37"/>
    <p:sldId id="305" r:id="rId38"/>
    <p:sldId id="306" r:id="rId39"/>
    <p:sldId id="307" r:id="rId40"/>
    <p:sldId id="308" r:id="rId41"/>
    <p:sldId id="295" r:id="rId42"/>
    <p:sldId id="299" r:id="rId43"/>
  </p:sldIdLst>
  <p:sldSz cx="18300700" cy="10299700"/>
  <p:notesSz cx="18300700" cy="10299700"/>
  <p:embeddedFontLst>
    <p:embeddedFont>
      <p:font typeface="Cambria" panose="02040503050406030204" pitchFamily="18" charset="0"/>
      <p:regular r:id="rId45"/>
      <p:bold r:id="rId46"/>
      <p:italic r:id="rId47"/>
      <p:boldItalic r:id="rId48"/>
    </p:embeddedFont>
    <p:embeddedFont>
      <p:font typeface="Nunito" pitchFamily="2" charset="0"/>
      <p:regular r:id="rId49"/>
      <p:bold r:id="rId50"/>
      <p:italic r:id="rId51"/>
      <p:boldItalic r:id="rId52"/>
    </p:embeddedFont>
    <p:embeddedFont>
      <p:font typeface="Trebuchet MS" panose="020B0603020202020204" pitchFamily="34"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4"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370" y="67"/>
      </p:cViewPr>
      <p:guideLst>
        <p:guide orient="horz" pos="2884"/>
        <p:guide pos="57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02D325AC-9F53-1229-B0F4-71439385BAD1}"/>
            </a:ext>
          </a:extLst>
        </p:cNvPr>
        <p:cNvGrpSpPr/>
        <p:nvPr/>
      </p:nvGrpSpPr>
      <p:grpSpPr>
        <a:xfrm>
          <a:off x="0" y="0"/>
          <a:ext cx="0" cy="0"/>
          <a:chOff x="0" y="0"/>
          <a:chExt cx="0" cy="0"/>
        </a:xfrm>
      </p:grpSpPr>
      <p:sp>
        <p:nvSpPr>
          <p:cNvPr id="320" name="Google Shape;320;g24af0ebb57d_0_306:notes">
            <a:extLst>
              <a:ext uri="{FF2B5EF4-FFF2-40B4-BE49-F238E27FC236}">
                <a16:creationId xmlns:a16="http://schemas.microsoft.com/office/drawing/2014/main" id="{5F2AE5E8-0458-AA74-76AD-C2D0EEBEFF70}"/>
              </a:ext>
            </a:extLst>
          </p:cNvPr>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a:extLst>
              <a:ext uri="{FF2B5EF4-FFF2-40B4-BE49-F238E27FC236}">
                <a16:creationId xmlns:a16="http://schemas.microsoft.com/office/drawing/2014/main" id="{913B8BAF-45B2-832B-8E1E-04C04CE58908}"/>
              </a:ext>
            </a:extLst>
          </p:cNvPr>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784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IBM HR Analytics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for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Presented by -</a:t>
            </a:r>
            <a:endParaRPr sz="4000" b="1" dirty="0">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Vivek Gangurde</a:t>
            </a:r>
            <a:endParaRPr sz="4000" b="1" dirty="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
        <p:cNvGrpSpPr/>
        <p:nvPr/>
      </p:nvGrpSpPr>
      <p:grpSpPr>
        <a:xfrm>
          <a:off x="0" y="0"/>
          <a:ext cx="0" cy="0"/>
          <a:chOff x="0" y="0"/>
          <a:chExt cx="0" cy="0"/>
        </a:xfrm>
      </p:grpSpPr>
      <p:sp>
        <p:nvSpPr>
          <p:cNvPr id="13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99633" y="2241194"/>
            <a:ext cx="5006797" cy="5252299"/>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8"/>
          <p:cNvSpPr txBox="1"/>
          <p:nvPr/>
        </p:nvSpPr>
        <p:spPr>
          <a:xfrm>
            <a:off x="941438" y="2917602"/>
            <a:ext cx="5950045" cy="3825602"/>
          </a:xfrm>
          <a:prstGeom prst="rect">
            <a:avLst/>
          </a:prstGeom>
          <a:noFill/>
        </p:spPr>
        <p:txBody>
          <a:bodyPr spcFirstLastPara="1" vert="horz" lIns="91440" tIns="45720" rIns="91440" bIns="45720" rtlCol="0" anchor="ctr" anchorCtr="0">
            <a:normAutofit/>
          </a:bodyPr>
          <a:lstStyle/>
          <a:p>
            <a:pPr lvl="1">
              <a:lnSpc>
                <a:spcPct val="90000"/>
              </a:lnSpc>
              <a:spcBef>
                <a:spcPct val="0"/>
              </a:spcBef>
              <a:spcAft>
                <a:spcPts val="600"/>
              </a:spcAft>
            </a:pPr>
            <a:r>
              <a:rPr lang="en-US" sz="3600" kern="1200" dirty="0">
                <a:solidFill>
                  <a:srgbClr val="FFFFFF"/>
                </a:solidFill>
                <a:latin typeface="+mj-lt"/>
                <a:ea typeface="+mj-ea"/>
                <a:cs typeface="+mj-cs"/>
                <a:sym typeface="Cambria"/>
              </a:rPr>
              <a:t>   IMPLEMENTATION</a:t>
            </a:r>
            <a:endParaRPr lang="en-US" sz="2800" kern="1200" dirty="0">
              <a:solidFill>
                <a:srgbClr val="FFFFFF"/>
              </a:solidFill>
              <a:latin typeface="+mj-lt"/>
              <a:ea typeface="+mj-ea"/>
              <a:cs typeface="+mj-cs"/>
              <a:sym typeface="Cambria"/>
            </a:endParaRPr>
          </a:p>
          <a:p>
            <a:pPr marL="0" lvl="0" indent="0" algn="ctr">
              <a:lnSpc>
                <a:spcPct val="90000"/>
              </a:lnSpc>
              <a:spcBef>
                <a:spcPct val="0"/>
              </a:spcBef>
              <a:spcAft>
                <a:spcPts val="600"/>
              </a:spcAft>
            </a:pPr>
            <a:endParaRPr lang="en-US" sz="5000" kern="1200" dirty="0">
              <a:solidFill>
                <a:srgbClr val="FFFFFF"/>
              </a:solidFill>
              <a:latin typeface="+mj-lt"/>
              <a:ea typeface="+mj-ea"/>
              <a:cs typeface="+mj-cs"/>
              <a:sym typeface="Cambria"/>
            </a:endParaRPr>
          </a:p>
          <a:p>
            <a:pPr marL="0" lvl="0" indent="0">
              <a:lnSpc>
                <a:spcPct val="90000"/>
              </a:lnSpc>
              <a:spcBef>
                <a:spcPct val="0"/>
              </a:spcBef>
              <a:spcAft>
                <a:spcPts val="600"/>
              </a:spcAft>
            </a:pPr>
            <a:r>
              <a:rPr lang="en-US" sz="5000" kern="1200" dirty="0">
                <a:solidFill>
                  <a:srgbClr val="FFFFFF"/>
                </a:solidFill>
                <a:latin typeface="+mj-lt"/>
                <a:ea typeface="+mj-ea"/>
                <a:cs typeface="+mj-cs"/>
                <a:sym typeface="Cambria"/>
              </a:rPr>
              <a:t>  </a:t>
            </a:r>
            <a:r>
              <a:rPr lang="en-US" sz="4000" kern="1200" dirty="0">
                <a:solidFill>
                  <a:srgbClr val="FFFFFF"/>
                </a:solidFill>
                <a:latin typeface="+mj-lt"/>
                <a:ea typeface="+mj-ea"/>
                <a:cs typeface="+mj-cs"/>
                <a:sym typeface="Cambria"/>
              </a:rPr>
              <a:t>ABOUT</a:t>
            </a:r>
            <a:r>
              <a:rPr lang="en-US" sz="5000" kern="1200" dirty="0">
                <a:solidFill>
                  <a:srgbClr val="FFFFFF"/>
                </a:solidFill>
                <a:latin typeface="+mj-lt"/>
                <a:ea typeface="+mj-ea"/>
                <a:cs typeface="+mj-cs"/>
                <a:sym typeface="Cambria"/>
              </a:rPr>
              <a:t> </a:t>
            </a:r>
            <a:r>
              <a:rPr lang="en-US" sz="4000" kern="1200" dirty="0">
                <a:solidFill>
                  <a:srgbClr val="FFFFFF"/>
                </a:solidFill>
                <a:latin typeface="+mj-lt"/>
                <a:ea typeface="+mj-ea"/>
                <a:cs typeface="+mj-cs"/>
                <a:sym typeface="Cambria"/>
              </a:rPr>
              <a:t>DATASET</a:t>
            </a:r>
          </a:p>
        </p:txBody>
      </p:sp>
      <p:pic>
        <p:nvPicPr>
          <p:cNvPr id="3" name="Picture 2">
            <a:extLst>
              <a:ext uri="{FF2B5EF4-FFF2-40B4-BE49-F238E27FC236}">
                <a16:creationId xmlns:a16="http://schemas.microsoft.com/office/drawing/2014/main" id="{BF2F87A2-C2F5-563A-446A-999CDB7DB630}"/>
              </a:ext>
            </a:extLst>
          </p:cNvPr>
          <p:cNvPicPr>
            <a:picLocks noChangeAspect="1"/>
          </p:cNvPicPr>
          <p:nvPr/>
        </p:nvPicPr>
        <p:blipFill>
          <a:blip r:embed="rId3"/>
          <a:stretch>
            <a:fillRect/>
          </a:stretch>
        </p:blipFill>
        <p:spPr>
          <a:xfrm>
            <a:off x="6796422" y="1280160"/>
            <a:ext cx="11202018" cy="7406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99633" y="2241194"/>
            <a:ext cx="5006797" cy="5252299"/>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Google Shape;122;p19"/>
          <p:cNvSpPr txBox="1"/>
          <p:nvPr/>
        </p:nvSpPr>
        <p:spPr>
          <a:xfrm>
            <a:off x="1544121" y="2954542"/>
            <a:ext cx="3946089" cy="3825602"/>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5400" kern="1200">
                <a:solidFill>
                  <a:srgbClr val="FFFFFF"/>
                </a:solidFill>
                <a:latin typeface="+mj-lt"/>
                <a:ea typeface="+mj-ea"/>
                <a:cs typeface="+mj-cs"/>
                <a:sym typeface="Cambria"/>
              </a:rPr>
              <a:t>Statstical Analysis</a:t>
            </a:r>
          </a:p>
        </p:txBody>
      </p:sp>
      <p:pic>
        <p:nvPicPr>
          <p:cNvPr id="3" name="Picture 2">
            <a:extLst>
              <a:ext uri="{FF2B5EF4-FFF2-40B4-BE49-F238E27FC236}">
                <a16:creationId xmlns:a16="http://schemas.microsoft.com/office/drawing/2014/main" id="{B3566305-6614-BFF0-7F7E-2D3D8C512032}"/>
              </a:ext>
            </a:extLst>
          </p:cNvPr>
          <p:cNvPicPr>
            <a:picLocks noChangeAspect="1"/>
          </p:cNvPicPr>
          <p:nvPr/>
        </p:nvPicPr>
        <p:blipFill>
          <a:blip r:embed="rId3"/>
          <a:stretch>
            <a:fillRect/>
          </a:stretch>
        </p:blipFill>
        <p:spPr>
          <a:xfrm>
            <a:off x="6613541" y="1197888"/>
            <a:ext cx="11504279" cy="71536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4"/>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300700" cy="10299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90182" y="1082763"/>
            <a:ext cx="10446566" cy="8328825"/>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36" name="Google Shape;136;p21"/>
          <p:cNvSpPr txBox="1">
            <a:spLocks noGrp="1"/>
          </p:cNvSpPr>
          <p:nvPr>
            <p:ph type="title"/>
          </p:nvPr>
        </p:nvSpPr>
        <p:spPr>
          <a:xfrm>
            <a:off x="9824586" y="2210770"/>
            <a:ext cx="5971807" cy="2450948"/>
          </a:xfrm>
          <a:prstGeom prst="rect">
            <a:avLst/>
          </a:prstGeom>
        </p:spPr>
        <p:txBody>
          <a:bodyPr spcFirstLastPara="1" vert="horz" lIns="91440" tIns="45720" rIns="91440" bIns="45720" rtlCol="0" anchor="b" anchorCtr="0">
            <a:normAutofit/>
          </a:bodyPr>
          <a:lstStyle/>
          <a:p>
            <a:pPr marL="299085" lvl="0" indent="0">
              <a:lnSpc>
                <a:spcPct val="90000"/>
              </a:lnSpc>
              <a:spcBef>
                <a:spcPct val="0"/>
              </a:spcBef>
              <a:spcAft>
                <a:spcPts val="0"/>
              </a:spcAft>
            </a:pPr>
            <a:r>
              <a:rPr lang="en-US" sz="4400" kern="1200">
                <a:solidFill>
                  <a:schemeClr val="tx1"/>
                </a:solidFill>
                <a:latin typeface="+mj-lt"/>
                <a:ea typeface="+mj-ea"/>
                <a:cs typeface="+mj-cs"/>
                <a:sym typeface="Cambria"/>
              </a:rPr>
              <a:t>Predictive Insights for Employee Attrition</a:t>
            </a:r>
          </a:p>
        </p:txBody>
      </p:sp>
      <p:pic>
        <p:nvPicPr>
          <p:cNvPr id="135" name="Google Shape;135;p21"/>
          <p:cNvPicPr preferRelativeResize="0"/>
          <p:nvPr/>
        </p:nvPicPr>
        <p:blipFill rotWithShape="1">
          <a:blip r:embed="rId3"/>
          <a:stretch/>
        </p:blipFill>
        <p:spPr>
          <a:xfrm>
            <a:off x="958171" y="1336573"/>
            <a:ext cx="6028115" cy="7630525"/>
          </a:xfrm>
          <a:prstGeom prst="rect">
            <a:avLst/>
          </a:prstGeom>
          <a:noFill/>
        </p:spPr>
      </p:pic>
      <p:sp>
        <p:nvSpPr>
          <p:cNvPr id="137" name="Google Shape;137;p21"/>
          <p:cNvSpPr txBox="1"/>
          <p:nvPr/>
        </p:nvSpPr>
        <p:spPr>
          <a:xfrm>
            <a:off x="9824586" y="4870732"/>
            <a:ext cx="5971807" cy="3634047"/>
          </a:xfrm>
          <a:prstGeom prst="rect">
            <a:avLst/>
          </a:prstGeom>
        </p:spPr>
        <p:txBody>
          <a:bodyPr spcFirstLastPara="1" vert="horz" lIns="91440" tIns="45720" rIns="91440" bIns="45720" rtlCol="0" anchorCtr="0">
            <a:normAutofit/>
          </a:bodyPr>
          <a:lstStyle/>
          <a:p>
            <a:pPr marL="12700" marR="5080" lvl="0" indent="-228600">
              <a:lnSpc>
                <a:spcPct val="90000"/>
              </a:lnSpc>
              <a:spcBef>
                <a:spcPts val="0"/>
              </a:spcBef>
              <a:spcAft>
                <a:spcPts val="600"/>
              </a:spcAft>
              <a:buFont typeface="Arial" panose="020B0604020202020204" pitchFamily="34" charset="0"/>
              <a:buChar char="•"/>
            </a:pPr>
            <a:r>
              <a:rPr lang="en-US" sz="2800" kern="1200">
                <a:solidFill>
                  <a:schemeClr val="tx1"/>
                </a:solidFill>
                <a:latin typeface="+mn-lt"/>
                <a:ea typeface="+mn-ea"/>
                <a:cs typeface="+mn-cs"/>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dirty="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dirty="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9" name="Picture 8">
            <a:extLst>
              <a:ext uri="{FF2B5EF4-FFF2-40B4-BE49-F238E27FC236}">
                <a16:creationId xmlns:a16="http://schemas.microsoft.com/office/drawing/2014/main" id="{DFF8F88B-C1EC-62B3-A79F-53CAFB79ABC5}"/>
              </a:ext>
            </a:extLst>
          </p:cNvPr>
          <p:cNvPicPr>
            <a:picLocks noChangeAspect="1"/>
          </p:cNvPicPr>
          <p:nvPr/>
        </p:nvPicPr>
        <p:blipFill>
          <a:blip r:embed="rId5"/>
          <a:stretch>
            <a:fillRect/>
          </a:stretch>
        </p:blipFill>
        <p:spPr>
          <a:xfrm>
            <a:off x="11481864" y="5669280"/>
            <a:ext cx="6638496" cy="4084320"/>
          </a:xfrm>
          <a:prstGeom prst="rect">
            <a:avLst/>
          </a:prstGeom>
        </p:spPr>
      </p:pic>
      <p:pic>
        <p:nvPicPr>
          <p:cNvPr id="11" name="Picture 10">
            <a:extLst>
              <a:ext uri="{FF2B5EF4-FFF2-40B4-BE49-F238E27FC236}">
                <a16:creationId xmlns:a16="http://schemas.microsoft.com/office/drawing/2014/main" id="{82F6D08C-EA74-EF57-30F2-F2215DD7DE44}"/>
              </a:ext>
            </a:extLst>
          </p:cNvPr>
          <p:cNvPicPr>
            <a:picLocks noChangeAspect="1"/>
          </p:cNvPicPr>
          <p:nvPr/>
        </p:nvPicPr>
        <p:blipFill>
          <a:blip r:embed="rId6"/>
          <a:stretch>
            <a:fillRect/>
          </a:stretch>
        </p:blipFill>
        <p:spPr>
          <a:xfrm>
            <a:off x="11481865" y="350520"/>
            <a:ext cx="6638496" cy="43991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3" name="Picture 2">
            <a:extLst>
              <a:ext uri="{FF2B5EF4-FFF2-40B4-BE49-F238E27FC236}">
                <a16:creationId xmlns:a16="http://schemas.microsoft.com/office/drawing/2014/main" id="{1B091A20-A830-DFB5-6B39-7AF4B3B7E97A}"/>
              </a:ext>
            </a:extLst>
          </p:cNvPr>
          <p:cNvPicPr>
            <a:picLocks noChangeAspect="1"/>
          </p:cNvPicPr>
          <p:nvPr/>
        </p:nvPicPr>
        <p:blipFill>
          <a:blip r:embed="rId5"/>
          <a:stretch>
            <a:fillRect/>
          </a:stretch>
        </p:blipFill>
        <p:spPr>
          <a:xfrm>
            <a:off x="11826999" y="746760"/>
            <a:ext cx="6345226" cy="3962400"/>
          </a:xfrm>
          <a:prstGeom prst="rect">
            <a:avLst/>
          </a:prstGeom>
        </p:spPr>
      </p:pic>
      <p:pic>
        <p:nvPicPr>
          <p:cNvPr id="5" name="Picture 4">
            <a:extLst>
              <a:ext uri="{FF2B5EF4-FFF2-40B4-BE49-F238E27FC236}">
                <a16:creationId xmlns:a16="http://schemas.microsoft.com/office/drawing/2014/main" id="{8359CD7F-3AAC-D715-C44A-1DF59025CA5F}"/>
              </a:ext>
            </a:extLst>
          </p:cNvPr>
          <p:cNvPicPr>
            <a:picLocks noChangeAspect="1"/>
          </p:cNvPicPr>
          <p:nvPr/>
        </p:nvPicPr>
        <p:blipFill>
          <a:blip r:embed="rId6"/>
          <a:stretch>
            <a:fillRect/>
          </a:stretch>
        </p:blipFill>
        <p:spPr>
          <a:xfrm>
            <a:off x="11803099" y="5745480"/>
            <a:ext cx="6345226" cy="3962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3" name="Picture 2">
            <a:extLst>
              <a:ext uri="{FF2B5EF4-FFF2-40B4-BE49-F238E27FC236}">
                <a16:creationId xmlns:a16="http://schemas.microsoft.com/office/drawing/2014/main" id="{080EEC67-424B-5161-0ADB-087B2E2354E5}"/>
              </a:ext>
            </a:extLst>
          </p:cNvPr>
          <p:cNvPicPr>
            <a:picLocks noChangeAspect="1"/>
          </p:cNvPicPr>
          <p:nvPr/>
        </p:nvPicPr>
        <p:blipFill>
          <a:blip r:embed="rId5"/>
          <a:stretch>
            <a:fillRect/>
          </a:stretch>
        </p:blipFill>
        <p:spPr>
          <a:xfrm>
            <a:off x="11592796" y="721895"/>
            <a:ext cx="6374361" cy="3786605"/>
          </a:xfrm>
          <a:prstGeom prst="rect">
            <a:avLst/>
          </a:prstGeom>
        </p:spPr>
      </p:pic>
      <p:pic>
        <p:nvPicPr>
          <p:cNvPr id="5" name="Picture 4">
            <a:extLst>
              <a:ext uri="{FF2B5EF4-FFF2-40B4-BE49-F238E27FC236}">
                <a16:creationId xmlns:a16="http://schemas.microsoft.com/office/drawing/2014/main" id="{0223FE40-97FE-F851-7EF4-D4DA2912E8A2}"/>
              </a:ext>
            </a:extLst>
          </p:cNvPr>
          <p:cNvPicPr>
            <a:picLocks noChangeAspect="1"/>
          </p:cNvPicPr>
          <p:nvPr/>
        </p:nvPicPr>
        <p:blipFill>
          <a:blip r:embed="rId6"/>
          <a:stretch>
            <a:fillRect/>
          </a:stretch>
        </p:blipFill>
        <p:spPr>
          <a:xfrm>
            <a:off x="11592796" y="5719725"/>
            <a:ext cx="6555504" cy="37866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3" name="Picture 2">
            <a:extLst>
              <a:ext uri="{FF2B5EF4-FFF2-40B4-BE49-F238E27FC236}">
                <a16:creationId xmlns:a16="http://schemas.microsoft.com/office/drawing/2014/main" id="{4B3A14FF-EFEF-1244-0471-B4AB2B0F3664}"/>
              </a:ext>
            </a:extLst>
          </p:cNvPr>
          <p:cNvPicPr>
            <a:picLocks noChangeAspect="1"/>
          </p:cNvPicPr>
          <p:nvPr/>
        </p:nvPicPr>
        <p:blipFill>
          <a:blip r:embed="rId5"/>
          <a:stretch>
            <a:fillRect/>
          </a:stretch>
        </p:blipFill>
        <p:spPr>
          <a:xfrm>
            <a:off x="12159916" y="705853"/>
            <a:ext cx="5839326" cy="4138863"/>
          </a:xfrm>
          <a:prstGeom prst="rect">
            <a:avLst/>
          </a:prstGeom>
        </p:spPr>
      </p:pic>
      <p:pic>
        <p:nvPicPr>
          <p:cNvPr id="5" name="Picture 4">
            <a:extLst>
              <a:ext uri="{FF2B5EF4-FFF2-40B4-BE49-F238E27FC236}">
                <a16:creationId xmlns:a16="http://schemas.microsoft.com/office/drawing/2014/main" id="{355B7848-5448-6C12-BA62-F786CB451B76}"/>
              </a:ext>
            </a:extLst>
          </p:cNvPr>
          <p:cNvPicPr>
            <a:picLocks noChangeAspect="1"/>
          </p:cNvPicPr>
          <p:nvPr/>
        </p:nvPicPr>
        <p:blipFill>
          <a:blip r:embed="rId6"/>
          <a:stretch>
            <a:fillRect/>
          </a:stretch>
        </p:blipFill>
        <p:spPr>
          <a:xfrm>
            <a:off x="12159916" y="5614737"/>
            <a:ext cx="5988384" cy="41388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3" name="Picture 2">
            <a:extLst>
              <a:ext uri="{FF2B5EF4-FFF2-40B4-BE49-F238E27FC236}">
                <a16:creationId xmlns:a16="http://schemas.microsoft.com/office/drawing/2014/main" id="{943B65B0-453F-1793-F86D-EF49969B7068}"/>
              </a:ext>
            </a:extLst>
          </p:cNvPr>
          <p:cNvPicPr>
            <a:picLocks noChangeAspect="1"/>
          </p:cNvPicPr>
          <p:nvPr/>
        </p:nvPicPr>
        <p:blipFill>
          <a:blip r:embed="rId5"/>
          <a:stretch>
            <a:fillRect/>
          </a:stretch>
        </p:blipFill>
        <p:spPr>
          <a:xfrm>
            <a:off x="10940716" y="753979"/>
            <a:ext cx="6641431" cy="4395871"/>
          </a:xfrm>
          <a:prstGeom prst="rect">
            <a:avLst/>
          </a:prstGeom>
        </p:spPr>
      </p:pic>
      <p:pic>
        <p:nvPicPr>
          <p:cNvPr id="5" name="Picture 4">
            <a:extLst>
              <a:ext uri="{FF2B5EF4-FFF2-40B4-BE49-F238E27FC236}">
                <a16:creationId xmlns:a16="http://schemas.microsoft.com/office/drawing/2014/main" id="{68C55A7A-0D6A-0206-95CB-3731B99E33E8}"/>
              </a:ext>
            </a:extLst>
          </p:cNvPr>
          <p:cNvPicPr>
            <a:picLocks noChangeAspect="1"/>
          </p:cNvPicPr>
          <p:nvPr/>
        </p:nvPicPr>
        <p:blipFill>
          <a:blip r:embed="rId6"/>
          <a:stretch>
            <a:fillRect/>
          </a:stretch>
        </p:blipFill>
        <p:spPr>
          <a:xfrm>
            <a:off x="10940716" y="5999747"/>
            <a:ext cx="6713802" cy="36736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3" name="Picture 2">
            <a:extLst>
              <a:ext uri="{FF2B5EF4-FFF2-40B4-BE49-F238E27FC236}">
                <a16:creationId xmlns:a16="http://schemas.microsoft.com/office/drawing/2014/main" id="{CA549327-E510-92E8-6A86-15B7D032206A}"/>
              </a:ext>
            </a:extLst>
          </p:cNvPr>
          <p:cNvPicPr>
            <a:picLocks noChangeAspect="1"/>
          </p:cNvPicPr>
          <p:nvPr/>
        </p:nvPicPr>
        <p:blipFill>
          <a:blip r:embed="rId5"/>
          <a:stretch>
            <a:fillRect/>
          </a:stretch>
        </p:blipFill>
        <p:spPr>
          <a:xfrm>
            <a:off x="10459453" y="898358"/>
            <a:ext cx="7347284" cy="4251492"/>
          </a:xfrm>
          <a:prstGeom prst="rect">
            <a:avLst/>
          </a:prstGeom>
        </p:spPr>
      </p:pic>
      <p:pic>
        <p:nvPicPr>
          <p:cNvPr id="5" name="Picture 4">
            <a:extLst>
              <a:ext uri="{FF2B5EF4-FFF2-40B4-BE49-F238E27FC236}">
                <a16:creationId xmlns:a16="http://schemas.microsoft.com/office/drawing/2014/main" id="{55CD9977-D18E-AB9C-F8CE-39E79DBC462C}"/>
              </a:ext>
            </a:extLst>
          </p:cNvPr>
          <p:cNvPicPr>
            <a:picLocks noChangeAspect="1"/>
          </p:cNvPicPr>
          <p:nvPr/>
        </p:nvPicPr>
        <p:blipFill>
          <a:blip r:embed="rId6"/>
          <a:stretch>
            <a:fillRect/>
          </a:stretch>
        </p:blipFill>
        <p:spPr>
          <a:xfrm>
            <a:off x="10573995" y="6298251"/>
            <a:ext cx="7232741" cy="36478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Introduction </a:t>
            </a:r>
            <a:endParaRPr sz="39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24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Objective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Motivation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System Architecture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Methodology</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Dataset Info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Implementation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Conclusion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dirty="0">
                <a:solidFill>
                  <a:srgbClr val="000000"/>
                </a:solidFill>
                <a:latin typeface="Cambria"/>
                <a:ea typeface="Cambria"/>
                <a:cs typeface="Cambria"/>
                <a:sym typeface="Cambria"/>
              </a:rPr>
              <a:t>References</a:t>
            </a:r>
            <a:endParaRPr sz="3900" dirty="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3" name="Picture 2">
            <a:extLst>
              <a:ext uri="{FF2B5EF4-FFF2-40B4-BE49-F238E27FC236}">
                <a16:creationId xmlns:a16="http://schemas.microsoft.com/office/drawing/2014/main" id="{6E86BF07-34D0-7E86-6D81-A4E75C315C00}"/>
              </a:ext>
            </a:extLst>
          </p:cNvPr>
          <p:cNvPicPr>
            <a:picLocks noChangeAspect="1"/>
          </p:cNvPicPr>
          <p:nvPr/>
        </p:nvPicPr>
        <p:blipFill>
          <a:blip r:embed="rId5"/>
          <a:stretch>
            <a:fillRect/>
          </a:stretch>
        </p:blipFill>
        <p:spPr>
          <a:xfrm>
            <a:off x="11848055" y="882316"/>
            <a:ext cx="5797326" cy="3577390"/>
          </a:xfrm>
          <a:prstGeom prst="rect">
            <a:avLst/>
          </a:prstGeom>
        </p:spPr>
      </p:pic>
      <p:pic>
        <p:nvPicPr>
          <p:cNvPr id="5" name="Picture 4">
            <a:extLst>
              <a:ext uri="{FF2B5EF4-FFF2-40B4-BE49-F238E27FC236}">
                <a16:creationId xmlns:a16="http://schemas.microsoft.com/office/drawing/2014/main" id="{46247806-BC17-10D7-B5A9-10B0715A4708}"/>
              </a:ext>
            </a:extLst>
          </p:cNvPr>
          <p:cNvPicPr>
            <a:picLocks noChangeAspect="1"/>
          </p:cNvPicPr>
          <p:nvPr/>
        </p:nvPicPr>
        <p:blipFill>
          <a:blip r:embed="rId6"/>
          <a:stretch>
            <a:fillRect/>
          </a:stretch>
        </p:blipFill>
        <p:spPr>
          <a:xfrm>
            <a:off x="11848055" y="5614736"/>
            <a:ext cx="5797326" cy="38026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3" name="Picture 2">
            <a:extLst>
              <a:ext uri="{FF2B5EF4-FFF2-40B4-BE49-F238E27FC236}">
                <a16:creationId xmlns:a16="http://schemas.microsoft.com/office/drawing/2014/main" id="{C8640D86-DD22-1809-A37A-8C10C3C44CDA}"/>
              </a:ext>
            </a:extLst>
          </p:cNvPr>
          <p:cNvPicPr>
            <a:picLocks noChangeAspect="1"/>
          </p:cNvPicPr>
          <p:nvPr/>
        </p:nvPicPr>
        <p:blipFill>
          <a:blip r:embed="rId5"/>
          <a:stretch>
            <a:fillRect/>
          </a:stretch>
        </p:blipFill>
        <p:spPr>
          <a:xfrm>
            <a:off x="11742820" y="689811"/>
            <a:ext cx="6168275" cy="4074694"/>
          </a:xfrm>
          <a:prstGeom prst="rect">
            <a:avLst/>
          </a:prstGeom>
        </p:spPr>
      </p:pic>
      <p:pic>
        <p:nvPicPr>
          <p:cNvPr id="5" name="Picture 4">
            <a:extLst>
              <a:ext uri="{FF2B5EF4-FFF2-40B4-BE49-F238E27FC236}">
                <a16:creationId xmlns:a16="http://schemas.microsoft.com/office/drawing/2014/main" id="{58B81523-9CE9-C298-8ED4-30BBE7874C4F}"/>
              </a:ext>
            </a:extLst>
          </p:cNvPr>
          <p:cNvPicPr>
            <a:picLocks noChangeAspect="1"/>
          </p:cNvPicPr>
          <p:nvPr/>
        </p:nvPicPr>
        <p:blipFill>
          <a:blip r:embed="rId6"/>
          <a:stretch>
            <a:fillRect/>
          </a:stretch>
        </p:blipFill>
        <p:spPr>
          <a:xfrm>
            <a:off x="11855117" y="6833937"/>
            <a:ext cx="5807241" cy="197317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3" name="Picture 2">
            <a:extLst>
              <a:ext uri="{FF2B5EF4-FFF2-40B4-BE49-F238E27FC236}">
                <a16:creationId xmlns:a16="http://schemas.microsoft.com/office/drawing/2014/main" id="{39FF3B77-3D8D-3CFB-2312-5FFDF437F9DA}"/>
              </a:ext>
            </a:extLst>
          </p:cNvPr>
          <p:cNvPicPr>
            <a:picLocks noChangeAspect="1"/>
          </p:cNvPicPr>
          <p:nvPr/>
        </p:nvPicPr>
        <p:blipFill>
          <a:blip r:embed="rId5"/>
          <a:stretch>
            <a:fillRect/>
          </a:stretch>
        </p:blipFill>
        <p:spPr>
          <a:xfrm>
            <a:off x="11921066" y="1172866"/>
            <a:ext cx="5821681" cy="3048613"/>
          </a:xfrm>
          <a:prstGeom prst="rect">
            <a:avLst/>
          </a:prstGeom>
        </p:spPr>
      </p:pic>
      <p:pic>
        <p:nvPicPr>
          <p:cNvPr id="5" name="Picture 4">
            <a:extLst>
              <a:ext uri="{FF2B5EF4-FFF2-40B4-BE49-F238E27FC236}">
                <a16:creationId xmlns:a16="http://schemas.microsoft.com/office/drawing/2014/main" id="{E3CBEAB3-669B-65D5-00A4-01E87539F9D6}"/>
              </a:ext>
            </a:extLst>
          </p:cNvPr>
          <p:cNvPicPr>
            <a:picLocks noChangeAspect="1"/>
          </p:cNvPicPr>
          <p:nvPr/>
        </p:nvPicPr>
        <p:blipFill>
          <a:blip r:embed="rId6"/>
          <a:stretch>
            <a:fillRect/>
          </a:stretch>
        </p:blipFill>
        <p:spPr>
          <a:xfrm>
            <a:off x="11921066" y="6292195"/>
            <a:ext cx="5342083" cy="283463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3" name="Picture 2">
            <a:extLst>
              <a:ext uri="{FF2B5EF4-FFF2-40B4-BE49-F238E27FC236}">
                <a16:creationId xmlns:a16="http://schemas.microsoft.com/office/drawing/2014/main" id="{B72C92B8-3FC5-72B8-714E-1D904D600780}"/>
              </a:ext>
            </a:extLst>
          </p:cNvPr>
          <p:cNvPicPr>
            <a:picLocks noChangeAspect="1"/>
          </p:cNvPicPr>
          <p:nvPr/>
        </p:nvPicPr>
        <p:blipFill>
          <a:blip r:embed="rId5"/>
          <a:stretch>
            <a:fillRect/>
          </a:stretch>
        </p:blipFill>
        <p:spPr>
          <a:xfrm>
            <a:off x="11673840" y="1310640"/>
            <a:ext cx="5730240" cy="2956560"/>
          </a:xfrm>
          <a:prstGeom prst="rect">
            <a:avLst/>
          </a:prstGeom>
        </p:spPr>
      </p:pic>
      <p:pic>
        <p:nvPicPr>
          <p:cNvPr id="5" name="Picture 4">
            <a:extLst>
              <a:ext uri="{FF2B5EF4-FFF2-40B4-BE49-F238E27FC236}">
                <a16:creationId xmlns:a16="http://schemas.microsoft.com/office/drawing/2014/main" id="{33C19EEB-31D7-CC6C-F959-C58DD50A3B82}"/>
              </a:ext>
            </a:extLst>
          </p:cNvPr>
          <p:cNvPicPr>
            <a:picLocks noChangeAspect="1"/>
          </p:cNvPicPr>
          <p:nvPr/>
        </p:nvPicPr>
        <p:blipFill>
          <a:blip r:embed="rId6"/>
          <a:stretch>
            <a:fillRect/>
          </a:stretch>
        </p:blipFill>
        <p:spPr>
          <a:xfrm>
            <a:off x="11673840" y="6032501"/>
            <a:ext cx="5799323" cy="295655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3" name="Picture 2">
            <a:extLst>
              <a:ext uri="{FF2B5EF4-FFF2-40B4-BE49-F238E27FC236}">
                <a16:creationId xmlns:a16="http://schemas.microsoft.com/office/drawing/2014/main" id="{AD213E53-755D-10B8-D585-99CD4936D0CE}"/>
              </a:ext>
            </a:extLst>
          </p:cNvPr>
          <p:cNvPicPr>
            <a:picLocks noChangeAspect="1"/>
          </p:cNvPicPr>
          <p:nvPr/>
        </p:nvPicPr>
        <p:blipFill>
          <a:blip r:embed="rId5"/>
          <a:stretch>
            <a:fillRect/>
          </a:stretch>
        </p:blipFill>
        <p:spPr>
          <a:xfrm>
            <a:off x="12131173" y="1280160"/>
            <a:ext cx="5744501" cy="3185160"/>
          </a:xfrm>
          <a:prstGeom prst="rect">
            <a:avLst/>
          </a:prstGeom>
        </p:spPr>
      </p:pic>
      <p:pic>
        <p:nvPicPr>
          <p:cNvPr id="5" name="Picture 4">
            <a:extLst>
              <a:ext uri="{FF2B5EF4-FFF2-40B4-BE49-F238E27FC236}">
                <a16:creationId xmlns:a16="http://schemas.microsoft.com/office/drawing/2014/main" id="{474A9465-F2D1-7A26-9B0D-B3B8287A1099}"/>
              </a:ext>
            </a:extLst>
          </p:cNvPr>
          <p:cNvPicPr>
            <a:picLocks noChangeAspect="1"/>
          </p:cNvPicPr>
          <p:nvPr/>
        </p:nvPicPr>
        <p:blipFill>
          <a:blip r:embed="rId6"/>
          <a:stretch>
            <a:fillRect/>
          </a:stretch>
        </p:blipFill>
        <p:spPr>
          <a:xfrm>
            <a:off x="12131173" y="5989320"/>
            <a:ext cx="5744501" cy="30302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3" name="Picture 2">
            <a:extLst>
              <a:ext uri="{FF2B5EF4-FFF2-40B4-BE49-F238E27FC236}">
                <a16:creationId xmlns:a16="http://schemas.microsoft.com/office/drawing/2014/main" id="{D86D7646-8BE1-B918-4A99-3709061BCE36}"/>
              </a:ext>
            </a:extLst>
          </p:cNvPr>
          <p:cNvPicPr>
            <a:picLocks noChangeAspect="1"/>
          </p:cNvPicPr>
          <p:nvPr/>
        </p:nvPicPr>
        <p:blipFill>
          <a:blip r:embed="rId5"/>
          <a:stretch>
            <a:fillRect/>
          </a:stretch>
        </p:blipFill>
        <p:spPr>
          <a:xfrm>
            <a:off x="11595323" y="1051560"/>
            <a:ext cx="6526575" cy="3337559"/>
          </a:xfrm>
          <a:prstGeom prst="rect">
            <a:avLst/>
          </a:prstGeom>
        </p:spPr>
      </p:pic>
      <p:pic>
        <p:nvPicPr>
          <p:cNvPr id="5" name="Picture 4">
            <a:extLst>
              <a:ext uri="{FF2B5EF4-FFF2-40B4-BE49-F238E27FC236}">
                <a16:creationId xmlns:a16="http://schemas.microsoft.com/office/drawing/2014/main" id="{07BACBC0-3043-EA96-36CE-0BFF18467D63}"/>
              </a:ext>
            </a:extLst>
          </p:cNvPr>
          <p:cNvPicPr>
            <a:picLocks noChangeAspect="1"/>
          </p:cNvPicPr>
          <p:nvPr/>
        </p:nvPicPr>
        <p:blipFill>
          <a:blip r:embed="rId6"/>
          <a:stretch>
            <a:fillRect/>
          </a:stretch>
        </p:blipFill>
        <p:spPr>
          <a:xfrm>
            <a:off x="11595323" y="5910581"/>
            <a:ext cx="6526575" cy="366013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3" name="Picture 2">
            <a:extLst>
              <a:ext uri="{FF2B5EF4-FFF2-40B4-BE49-F238E27FC236}">
                <a16:creationId xmlns:a16="http://schemas.microsoft.com/office/drawing/2014/main" id="{CEE195EB-A90D-30D1-E1F6-6BF22B6FFA26}"/>
              </a:ext>
            </a:extLst>
          </p:cNvPr>
          <p:cNvPicPr>
            <a:picLocks noChangeAspect="1"/>
          </p:cNvPicPr>
          <p:nvPr/>
        </p:nvPicPr>
        <p:blipFill>
          <a:blip r:embed="rId5"/>
          <a:stretch>
            <a:fillRect/>
          </a:stretch>
        </p:blipFill>
        <p:spPr>
          <a:xfrm>
            <a:off x="12144201" y="1158240"/>
            <a:ext cx="5849515" cy="3261360"/>
          </a:xfrm>
          <a:prstGeom prst="rect">
            <a:avLst/>
          </a:prstGeom>
        </p:spPr>
      </p:pic>
      <p:pic>
        <p:nvPicPr>
          <p:cNvPr id="5" name="Picture 4">
            <a:extLst>
              <a:ext uri="{FF2B5EF4-FFF2-40B4-BE49-F238E27FC236}">
                <a16:creationId xmlns:a16="http://schemas.microsoft.com/office/drawing/2014/main" id="{13AB2B15-195F-126B-A977-CDC41F8D8899}"/>
              </a:ext>
            </a:extLst>
          </p:cNvPr>
          <p:cNvPicPr>
            <a:picLocks noChangeAspect="1"/>
          </p:cNvPicPr>
          <p:nvPr/>
        </p:nvPicPr>
        <p:blipFill>
          <a:blip r:embed="rId6"/>
          <a:stretch>
            <a:fillRect/>
          </a:stretch>
        </p:blipFill>
        <p:spPr>
          <a:xfrm>
            <a:off x="12144201" y="5471160"/>
            <a:ext cx="5849515" cy="36703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28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99633" y="2241194"/>
            <a:ext cx="5006797" cy="5252299"/>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Google Shape;275;p39"/>
          <p:cNvSpPr txBox="1"/>
          <p:nvPr/>
        </p:nvSpPr>
        <p:spPr>
          <a:xfrm>
            <a:off x="1544121" y="2954542"/>
            <a:ext cx="3946089" cy="3825602"/>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5400" kern="1200">
                <a:solidFill>
                  <a:srgbClr val="FFFFFF"/>
                </a:solidFill>
                <a:latin typeface="+mj-lt"/>
                <a:ea typeface="+mj-ea"/>
                <a:cs typeface="+mj-cs"/>
                <a:sym typeface="Cambria"/>
              </a:rPr>
              <a:t>TRAIN AND TEST DATASET</a:t>
            </a:r>
          </a:p>
        </p:txBody>
      </p:sp>
      <p:pic>
        <p:nvPicPr>
          <p:cNvPr id="3" name="Picture 2">
            <a:extLst>
              <a:ext uri="{FF2B5EF4-FFF2-40B4-BE49-F238E27FC236}">
                <a16:creationId xmlns:a16="http://schemas.microsoft.com/office/drawing/2014/main" id="{72783009-C302-ACA5-DEC1-844C44F3F893}"/>
              </a:ext>
            </a:extLst>
          </p:cNvPr>
          <p:cNvPicPr>
            <a:picLocks noChangeAspect="1"/>
          </p:cNvPicPr>
          <p:nvPr/>
        </p:nvPicPr>
        <p:blipFill>
          <a:blip r:embed="rId3"/>
          <a:stretch>
            <a:fillRect/>
          </a:stretch>
        </p:blipFill>
        <p:spPr>
          <a:xfrm>
            <a:off x="7751424" y="518160"/>
            <a:ext cx="9472394" cy="94335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p>
        </p:txBody>
      </p:sp>
      <p:pic>
        <p:nvPicPr>
          <p:cNvPr id="3" name="Picture 2">
            <a:extLst>
              <a:ext uri="{FF2B5EF4-FFF2-40B4-BE49-F238E27FC236}">
                <a16:creationId xmlns:a16="http://schemas.microsoft.com/office/drawing/2014/main" id="{436CD0EC-2F98-CA2E-8D48-4013A1BB9DFD}"/>
              </a:ext>
            </a:extLst>
          </p:cNvPr>
          <p:cNvPicPr>
            <a:picLocks noChangeAspect="1"/>
          </p:cNvPicPr>
          <p:nvPr/>
        </p:nvPicPr>
        <p:blipFill>
          <a:blip r:embed="rId3"/>
          <a:stretch>
            <a:fillRect/>
          </a:stretch>
        </p:blipFill>
        <p:spPr>
          <a:xfrm>
            <a:off x="2697480" y="1868625"/>
            <a:ext cx="12252960" cy="3860876"/>
          </a:xfrm>
          <a:prstGeom prst="rect">
            <a:avLst/>
          </a:prstGeom>
        </p:spPr>
      </p:pic>
      <p:pic>
        <p:nvPicPr>
          <p:cNvPr id="5" name="Picture 4">
            <a:extLst>
              <a:ext uri="{FF2B5EF4-FFF2-40B4-BE49-F238E27FC236}">
                <a16:creationId xmlns:a16="http://schemas.microsoft.com/office/drawing/2014/main" id="{4A67BFF1-DB74-2AB8-72F4-CF9EB64409ED}"/>
              </a:ext>
            </a:extLst>
          </p:cNvPr>
          <p:cNvPicPr>
            <a:picLocks noChangeAspect="1"/>
          </p:cNvPicPr>
          <p:nvPr/>
        </p:nvPicPr>
        <p:blipFill>
          <a:blip r:embed="rId4"/>
          <a:stretch>
            <a:fillRect/>
          </a:stretch>
        </p:blipFill>
        <p:spPr>
          <a:xfrm>
            <a:off x="2697480" y="5729501"/>
            <a:ext cx="12252960" cy="43136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a:solidFill>
                  <a:schemeClr val="lt1"/>
                </a:solidFill>
                <a:latin typeface="Cambria"/>
                <a:ea typeface="Cambria"/>
                <a:cs typeface="Cambria"/>
                <a:sym typeface="Cambria"/>
              </a:rPr>
              <a:t>XGBOOST CLASSIFIER</a:t>
            </a:r>
            <a:endParaRPr sz="4100" dirty="0">
              <a:solidFill>
                <a:schemeClr val="lt1"/>
              </a:solidFill>
              <a:latin typeface="Cambria"/>
              <a:ea typeface="Cambria"/>
              <a:cs typeface="Cambria"/>
              <a:sym typeface="Cambria"/>
            </a:endParaRPr>
          </a:p>
        </p:txBody>
      </p:sp>
      <p:pic>
        <p:nvPicPr>
          <p:cNvPr id="3" name="Picture 2">
            <a:extLst>
              <a:ext uri="{FF2B5EF4-FFF2-40B4-BE49-F238E27FC236}">
                <a16:creationId xmlns:a16="http://schemas.microsoft.com/office/drawing/2014/main" id="{6802DD3D-987F-8A8C-543F-7E394EEF16F3}"/>
              </a:ext>
            </a:extLst>
          </p:cNvPr>
          <p:cNvPicPr>
            <a:picLocks noChangeAspect="1"/>
          </p:cNvPicPr>
          <p:nvPr/>
        </p:nvPicPr>
        <p:blipFill>
          <a:blip r:embed="rId3"/>
          <a:stretch>
            <a:fillRect/>
          </a:stretch>
        </p:blipFill>
        <p:spPr>
          <a:xfrm>
            <a:off x="1645920" y="2037000"/>
            <a:ext cx="13639800" cy="3815160"/>
          </a:xfrm>
          <a:prstGeom prst="rect">
            <a:avLst/>
          </a:prstGeom>
        </p:spPr>
      </p:pic>
      <p:pic>
        <p:nvPicPr>
          <p:cNvPr id="5" name="Picture 4">
            <a:extLst>
              <a:ext uri="{FF2B5EF4-FFF2-40B4-BE49-F238E27FC236}">
                <a16:creationId xmlns:a16="http://schemas.microsoft.com/office/drawing/2014/main" id="{764DAA00-0ED0-4ACE-BDF0-36981DF0DC0F}"/>
              </a:ext>
            </a:extLst>
          </p:cNvPr>
          <p:cNvPicPr>
            <a:picLocks noChangeAspect="1"/>
          </p:cNvPicPr>
          <p:nvPr/>
        </p:nvPicPr>
        <p:blipFill>
          <a:blip r:embed="rId4"/>
          <a:stretch>
            <a:fillRect/>
          </a:stretch>
        </p:blipFill>
        <p:spPr>
          <a:xfrm>
            <a:off x="1645920" y="5852160"/>
            <a:ext cx="13639800" cy="41147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a:solidFill>
                  <a:schemeClr val="lt1"/>
                </a:solidFill>
                <a:latin typeface="Cambria"/>
                <a:ea typeface="Cambria"/>
                <a:cs typeface="Cambria"/>
                <a:sym typeface="Cambria"/>
              </a:rPr>
              <a:t>                                            RANDOM FOREST CLASSIFIER</a:t>
            </a:r>
            <a:endParaRPr sz="4100" dirty="0">
              <a:solidFill>
                <a:schemeClr val="lt1"/>
              </a:solidFill>
              <a:latin typeface="Cambria"/>
              <a:ea typeface="Cambria"/>
              <a:cs typeface="Cambria"/>
              <a:sym typeface="Cambria"/>
            </a:endParaRPr>
          </a:p>
        </p:txBody>
      </p:sp>
      <p:pic>
        <p:nvPicPr>
          <p:cNvPr id="3" name="Picture 2">
            <a:extLst>
              <a:ext uri="{FF2B5EF4-FFF2-40B4-BE49-F238E27FC236}">
                <a16:creationId xmlns:a16="http://schemas.microsoft.com/office/drawing/2014/main" id="{2CFD484D-DF90-B8BB-DCCC-32A19B29CE36}"/>
              </a:ext>
            </a:extLst>
          </p:cNvPr>
          <p:cNvPicPr>
            <a:picLocks noChangeAspect="1"/>
          </p:cNvPicPr>
          <p:nvPr/>
        </p:nvPicPr>
        <p:blipFill>
          <a:blip r:embed="rId3"/>
          <a:stretch>
            <a:fillRect/>
          </a:stretch>
        </p:blipFill>
        <p:spPr>
          <a:xfrm>
            <a:off x="2421892" y="2136080"/>
            <a:ext cx="13641068" cy="3013770"/>
          </a:xfrm>
          <a:prstGeom prst="rect">
            <a:avLst/>
          </a:prstGeom>
        </p:spPr>
      </p:pic>
      <p:pic>
        <p:nvPicPr>
          <p:cNvPr id="5" name="Picture 4">
            <a:extLst>
              <a:ext uri="{FF2B5EF4-FFF2-40B4-BE49-F238E27FC236}">
                <a16:creationId xmlns:a16="http://schemas.microsoft.com/office/drawing/2014/main" id="{A7BD53CB-8427-95E2-C3CF-EEB605A6D21D}"/>
              </a:ext>
            </a:extLst>
          </p:cNvPr>
          <p:cNvPicPr>
            <a:picLocks noChangeAspect="1"/>
          </p:cNvPicPr>
          <p:nvPr/>
        </p:nvPicPr>
        <p:blipFill>
          <a:blip r:embed="rId4"/>
          <a:stretch>
            <a:fillRect/>
          </a:stretch>
        </p:blipFill>
        <p:spPr>
          <a:xfrm>
            <a:off x="2421891" y="5417305"/>
            <a:ext cx="13456918" cy="44345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2"/>
        <p:cNvGrpSpPr/>
        <p:nvPr/>
      </p:nvGrpSpPr>
      <p:grpSpPr>
        <a:xfrm>
          <a:off x="0" y="0"/>
          <a:ext cx="0" cy="0"/>
          <a:chOff x="0" y="0"/>
          <a:chExt cx="0" cy="0"/>
        </a:xfrm>
      </p:grpSpPr>
      <p:sp>
        <p:nvSpPr>
          <p:cNvPr id="32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99633" y="2241194"/>
            <a:ext cx="5006797" cy="5252299"/>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Google Shape;323;p47"/>
          <p:cNvSpPr txBox="1"/>
          <p:nvPr/>
        </p:nvSpPr>
        <p:spPr>
          <a:xfrm>
            <a:off x="1544121" y="2954542"/>
            <a:ext cx="3946089" cy="3825602"/>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5400" kern="1200" dirty="0">
                <a:solidFill>
                  <a:srgbClr val="FFFFFF"/>
                </a:solidFill>
                <a:latin typeface="+mj-lt"/>
                <a:ea typeface="+mj-ea"/>
                <a:cs typeface="+mj-cs"/>
                <a:sym typeface="Cambria"/>
              </a:rPr>
              <a:t>ROC CURVE</a:t>
            </a:r>
          </a:p>
        </p:txBody>
      </p:sp>
      <p:pic>
        <p:nvPicPr>
          <p:cNvPr id="3" name="Picture 2">
            <a:extLst>
              <a:ext uri="{FF2B5EF4-FFF2-40B4-BE49-F238E27FC236}">
                <a16:creationId xmlns:a16="http://schemas.microsoft.com/office/drawing/2014/main" id="{E1C68F78-6572-A5D7-5232-DAF0A78D06B4}"/>
              </a:ext>
            </a:extLst>
          </p:cNvPr>
          <p:cNvPicPr>
            <a:picLocks noChangeAspect="1"/>
          </p:cNvPicPr>
          <p:nvPr/>
        </p:nvPicPr>
        <p:blipFill>
          <a:blip r:embed="rId3"/>
          <a:stretch>
            <a:fillRect/>
          </a:stretch>
        </p:blipFill>
        <p:spPr>
          <a:xfrm>
            <a:off x="6995160" y="1234440"/>
            <a:ext cx="10353903" cy="79552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2">
          <a:extLst>
            <a:ext uri="{FF2B5EF4-FFF2-40B4-BE49-F238E27FC236}">
              <a16:creationId xmlns:a16="http://schemas.microsoft.com/office/drawing/2014/main" id="{7847AA86-8A8D-AC4C-2B28-372145ABCC13}"/>
            </a:ext>
          </a:extLst>
        </p:cNvPr>
        <p:cNvGrpSpPr/>
        <p:nvPr/>
      </p:nvGrpSpPr>
      <p:grpSpPr>
        <a:xfrm>
          <a:off x="0" y="0"/>
          <a:ext cx="0" cy="0"/>
          <a:chOff x="0" y="0"/>
          <a:chExt cx="0" cy="0"/>
        </a:xfrm>
      </p:grpSpPr>
      <p:sp>
        <p:nvSpPr>
          <p:cNvPr id="32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99633" y="2241194"/>
            <a:ext cx="5006797" cy="5252299"/>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Google Shape;323;p47">
            <a:extLst>
              <a:ext uri="{FF2B5EF4-FFF2-40B4-BE49-F238E27FC236}">
                <a16:creationId xmlns:a16="http://schemas.microsoft.com/office/drawing/2014/main" id="{728853AA-C4ED-40AB-D530-1B4FB3287F9D}"/>
              </a:ext>
            </a:extLst>
          </p:cNvPr>
          <p:cNvSpPr txBox="1"/>
          <p:nvPr/>
        </p:nvSpPr>
        <p:spPr>
          <a:xfrm>
            <a:off x="1544121" y="2954542"/>
            <a:ext cx="3946089" cy="3825602"/>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5400" kern="1200" dirty="0">
                <a:solidFill>
                  <a:srgbClr val="FFFFFF"/>
                </a:solidFill>
                <a:latin typeface="+mj-lt"/>
                <a:ea typeface="+mj-ea"/>
                <a:cs typeface="+mj-cs"/>
                <a:sym typeface="Cambria"/>
              </a:rPr>
              <a:t>BAR PLOT</a:t>
            </a:r>
          </a:p>
        </p:txBody>
      </p:sp>
      <p:pic>
        <p:nvPicPr>
          <p:cNvPr id="1026" name="Picture 2">
            <a:extLst>
              <a:ext uri="{FF2B5EF4-FFF2-40B4-BE49-F238E27FC236}">
                <a16:creationId xmlns:a16="http://schemas.microsoft.com/office/drawing/2014/main" id="{8F4FE5A8-4F22-A9FA-B4CC-B37AEABF1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329" y="1798320"/>
            <a:ext cx="9620250" cy="68275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869A59B3-CE2B-FBDC-151A-590AB6D361B9}"/>
              </a:ext>
            </a:extLst>
          </p:cNvPr>
          <p:cNvGraphicFramePr>
            <a:graphicFrameLocks noGrp="1"/>
          </p:cNvGraphicFramePr>
          <p:nvPr>
            <p:extLst>
              <p:ext uri="{D42A27DB-BD31-4B8C-83A1-F6EECF244321}">
                <p14:modId xmlns:p14="http://schemas.microsoft.com/office/powerpoint/2010/main" val="2268124709"/>
              </p:ext>
            </p:extLst>
          </p:nvPr>
        </p:nvGraphicFramePr>
        <p:xfrm>
          <a:off x="3050117" y="471949"/>
          <a:ext cx="8571612" cy="735773"/>
        </p:xfrm>
        <a:graphic>
          <a:graphicData uri="http://schemas.openxmlformats.org/drawingml/2006/table">
            <a:tbl>
              <a:tblPr firstRow="1" bandRow="1">
                <a:tableStyleId>{5C22544A-7EE6-4342-B048-85BDC9FD1C3A}</a:tableStyleId>
              </a:tblPr>
              <a:tblGrid>
                <a:gridCol w="8164296">
                  <a:extLst>
                    <a:ext uri="{9D8B030D-6E8A-4147-A177-3AD203B41FA5}">
                      <a16:colId xmlns:a16="http://schemas.microsoft.com/office/drawing/2014/main" val="3468882338"/>
                    </a:ext>
                  </a:extLst>
                </a:gridCol>
                <a:gridCol w="407316">
                  <a:extLst>
                    <a:ext uri="{9D8B030D-6E8A-4147-A177-3AD203B41FA5}">
                      <a16:colId xmlns:a16="http://schemas.microsoft.com/office/drawing/2014/main" val="437212099"/>
                    </a:ext>
                  </a:extLst>
                </a:gridCol>
              </a:tblGrid>
              <a:tr h="735773">
                <a:tc>
                  <a:txBody>
                    <a:bodyPr/>
                    <a:lstStyle/>
                    <a:p>
                      <a:pPr algn="just"/>
                      <a:r>
                        <a:rPr lang="en-US" sz="2000" dirty="0"/>
                        <a:t>XGB Classifier model has given the highest result  so saving this XGB model on Json &amp; later will use for deployment.</a:t>
                      </a:r>
                    </a:p>
                  </a:txBody>
                  <a:tcPr/>
                </a:tc>
                <a:tc>
                  <a:txBody>
                    <a:bodyPr/>
                    <a:lstStyle/>
                    <a:p>
                      <a:endParaRPr lang="en-US" dirty="0"/>
                    </a:p>
                  </a:txBody>
                  <a:tcPr/>
                </a:tc>
                <a:extLst>
                  <a:ext uri="{0D108BD9-81ED-4DB2-BD59-A6C34878D82A}">
                    <a16:rowId xmlns:a16="http://schemas.microsoft.com/office/drawing/2014/main" val="1967408743"/>
                  </a:ext>
                </a:extLst>
              </a:tr>
            </a:tbl>
          </a:graphicData>
        </a:graphic>
      </p:graphicFrame>
    </p:spTree>
    <p:extLst>
      <p:ext uri="{BB962C8B-B14F-4D97-AF65-F5344CB8AC3E}">
        <p14:creationId xmlns:p14="http://schemas.microsoft.com/office/powerpoint/2010/main" val="1760190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300700" cy="102997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ectangle 3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300697" cy="2366851"/>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201753" y="52"/>
            <a:ext cx="6098947" cy="2367537"/>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6557" y="-7966556"/>
            <a:ext cx="2367588" cy="183007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135" y="1480"/>
            <a:ext cx="6459616" cy="2366109"/>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F4A26-FCDA-38C5-F1CD-A7A3BEE190E5}"/>
              </a:ext>
            </a:extLst>
          </p:cNvPr>
          <p:cNvSpPr>
            <a:spLocks noGrp="1"/>
          </p:cNvSpPr>
          <p:nvPr>
            <p:ph type="title"/>
          </p:nvPr>
        </p:nvSpPr>
        <p:spPr>
          <a:xfrm>
            <a:off x="1050299" y="530394"/>
            <a:ext cx="10644337" cy="1349535"/>
          </a:xfrm>
        </p:spPr>
        <p:txBody>
          <a:bodyPr vert="horz" lIns="91440" tIns="45720" rIns="91440" bIns="45720" rtlCol="0" anchor="ctr">
            <a:normAutofit/>
          </a:bodyPr>
          <a:lstStyle/>
          <a:p>
            <a:pPr>
              <a:lnSpc>
                <a:spcPct val="90000"/>
              </a:lnSpc>
              <a:spcBef>
                <a:spcPct val="0"/>
              </a:spcBef>
            </a:pPr>
            <a:r>
              <a:rPr lang="en-US" sz="6000" kern="1200">
                <a:solidFill>
                  <a:srgbClr val="FFFFFF"/>
                </a:solidFill>
                <a:latin typeface="+mj-lt"/>
                <a:ea typeface="+mj-ea"/>
                <a:cs typeface="+mj-cs"/>
              </a:rPr>
              <a:t>Deploying the Model</a:t>
            </a:r>
          </a:p>
        </p:txBody>
      </p:sp>
      <p:sp>
        <p:nvSpPr>
          <p:cNvPr id="3" name="Text Placeholder 2">
            <a:extLst>
              <a:ext uri="{FF2B5EF4-FFF2-40B4-BE49-F238E27FC236}">
                <a16:creationId xmlns:a16="http://schemas.microsoft.com/office/drawing/2014/main" id="{EE016879-D2A0-C0B3-0AE6-50BA2D989B33}"/>
              </a:ext>
            </a:extLst>
          </p:cNvPr>
          <p:cNvSpPr>
            <a:spLocks noGrp="1"/>
          </p:cNvSpPr>
          <p:nvPr>
            <p:ph type="body" idx="1"/>
          </p:nvPr>
        </p:nvSpPr>
        <p:spPr>
          <a:xfrm>
            <a:off x="12866189" y="581553"/>
            <a:ext cx="4941187" cy="1247217"/>
          </a:xfrm>
        </p:spPr>
        <p:txBody>
          <a:bodyPr vert="horz" lIns="91440" tIns="45720" rIns="91440" bIns="45720" rtlCol="0" anchor="ctr">
            <a:normAutofit/>
          </a:bodyPr>
          <a:lstStyle/>
          <a:p>
            <a:pPr marL="0" indent="0">
              <a:lnSpc>
                <a:spcPct val="90000"/>
              </a:lnSpc>
              <a:spcBef>
                <a:spcPts val="1000"/>
              </a:spcBef>
            </a:pPr>
            <a:r>
              <a:rPr lang="en-US" kern="1200" dirty="0">
                <a:solidFill>
                  <a:srgbClr val="FFFFFF"/>
                </a:solidFill>
                <a:latin typeface="+mn-lt"/>
                <a:ea typeface="+mn-ea"/>
                <a:cs typeface="+mn-cs"/>
              </a:rPr>
              <a:t>First making the pipeline &amp; then model save into </a:t>
            </a:r>
            <a:r>
              <a:rPr lang="en-US" kern="1200" dirty="0" err="1">
                <a:solidFill>
                  <a:srgbClr val="FFFFFF"/>
                </a:solidFill>
                <a:latin typeface="+mn-lt"/>
                <a:ea typeface="+mn-ea"/>
                <a:cs typeface="+mn-cs"/>
              </a:rPr>
              <a:t>json</a:t>
            </a:r>
            <a:r>
              <a:rPr lang="en-US" kern="1200" dirty="0">
                <a:solidFill>
                  <a:srgbClr val="FFFFFF"/>
                </a:solidFill>
                <a:latin typeface="+mn-lt"/>
                <a:ea typeface="+mn-ea"/>
                <a:cs typeface="+mn-cs"/>
              </a:rPr>
              <a:t> format for further processes.</a:t>
            </a:r>
          </a:p>
        </p:txBody>
      </p:sp>
      <p:pic>
        <p:nvPicPr>
          <p:cNvPr id="9" name="Picture 8">
            <a:extLst>
              <a:ext uri="{FF2B5EF4-FFF2-40B4-BE49-F238E27FC236}">
                <a16:creationId xmlns:a16="http://schemas.microsoft.com/office/drawing/2014/main" id="{0D2499A2-513A-5CB3-0CE8-ACA40C638BEB}"/>
              </a:ext>
            </a:extLst>
          </p:cNvPr>
          <p:cNvPicPr>
            <a:picLocks noChangeAspect="1"/>
          </p:cNvPicPr>
          <p:nvPr/>
        </p:nvPicPr>
        <p:blipFill>
          <a:blip r:embed="rId2"/>
          <a:stretch>
            <a:fillRect/>
          </a:stretch>
        </p:blipFill>
        <p:spPr>
          <a:xfrm>
            <a:off x="1074367" y="4111926"/>
            <a:ext cx="7701977" cy="4332363"/>
          </a:xfrm>
          <a:prstGeom prst="rect">
            <a:avLst/>
          </a:prstGeom>
        </p:spPr>
      </p:pic>
      <p:pic>
        <p:nvPicPr>
          <p:cNvPr id="7" name="Picture 6">
            <a:extLst>
              <a:ext uri="{FF2B5EF4-FFF2-40B4-BE49-F238E27FC236}">
                <a16:creationId xmlns:a16="http://schemas.microsoft.com/office/drawing/2014/main" id="{419C0C10-8777-7441-6B11-08EC82F9F135}"/>
              </a:ext>
            </a:extLst>
          </p:cNvPr>
          <p:cNvPicPr>
            <a:picLocks noChangeAspect="1"/>
          </p:cNvPicPr>
          <p:nvPr/>
        </p:nvPicPr>
        <p:blipFill>
          <a:blip r:embed="rId3"/>
          <a:stretch>
            <a:fillRect/>
          </a:stretch>
        </p:blipFill>
        <p:spPr>
          <a:xfrm>
            <a:off x="9524357" y="3330829"/>
            <a:ext cx="6175697" cy="6004150"/>
          </a:xfrm>
          <a:prstGeom prst="rect">
            <a:avLst/>
          </a:prstGeom>
        </p:spPr>
      </p:pic>
    </p:spTree>
    <p:extLst>
      <p:ext uri="{BB962C8B-B14F-4D97-AF65-F5344CB8AC3E}">
        <p14:creationId xmlns:p14="http://schemas.microsoft.com/office/powerpoint/2010/main" val="1050581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BBF5D5-7485-787E-371B-B305EE35B178}"/>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BBDF07E-DEE1-94C7-9B47-0E3D8A204F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300700" cy="102997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ectangle 32">
            <a:extLst>
              <a:ext uri="{FF2B5EF4-FFF2-40B4-BE49-F238E27FC236}">
                <a16:creationId xmlns:a16="http://schemas.microsoft.com/office/drawing/2014/main" id="{8B4034C6-BF15-2C32-179E-B74EC51F9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300697" cy="2366851"/>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2FE2284-191B-2F14-E3BB-B724E89A8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201753" y="52"/>
            <a:ext cx="6098947" cy="2367537"/>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EBDF05B-7F4A-ABE2-97D5-A8C16402C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6557" y="-7966556"/>
            <a:ext cx="2367588" cy="183007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EADB2AD-90CC-29D6-4B26-D997B087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135" y="1480"/>
            <a:ext cx="6459616" cy="2366109"/>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BA03E-81B4-6013-2FD6-43F0EF983A43}"/>
              </a:ext>
            </a:extLst>
          </p:cNvPr>
          <p:cNvSpPr>
            <a:spLocks noGrp="1"/>
          </p:cNvSpPr>
          <p:nvPr>
            <p:ph type="title"/>
          </p:nvPr>
        </p:nvSpPr>
        <p:spPr>
          <a:xfrm>
            <a:off x="1050299" y="530394"/>
            <a:ext cx="10644337" cy="1349535"/>
          </a:xfrm>
        </p:spPr>
        <p:txBody>
          <a:bodyPr vert="horz" lIns="91440" tIns="45720" rIns="91440" bIns="45720" rtlCol="0" anchor="ctr">
            <a:normAutofit/>
          </a:bodyPr>
          <a:lstStyle/>
          <a:p>
            <a:pPr>
              <a:lnSpc>
                <a:spcPct val="90000"/>
              </a:lnSpc>
              <a:spcBef>
                <a:spcPct val="0"/>
              </a:spcBef>
            </a:pPr>
            <a:r>
              <a:rPr lang="en-US" sz="6000" kern="1200">
                <a:solidFill>
                  <a:srgbClr val="FFFFFF"/>
                </a:solidFill>
                <a:latin typeface="+mj-lt"/>
                <a:ea typeface="+mj-ea"/>
                <a:cs typeface="+mj-cs"/>
              </a:rPr>
              <a:t>Deploying the Model</a:t>
            </a:r>
          </a:p>
        </p:txBody>
      </p:sp>
      <p:sp>
        <p:nvSpPr>
          <p:cNvPr id="3" name="Text Placeholder 2">
            <a:extLst>
              <a:ext uri="{FF2B5EF4-FFF2-40B4-BE49-F238E27FC236}">
                <a16:creationId xmlns:a16="http://schemas.microsoft.com/office/drawing/2014/main" id="{9266B79E-EAE8-A48A-E0B8-F82D7D1A6AA7}"/>
              </a:ext>
            </a:extLst>
          </p:cNvPr>
          <p:cNvSpPr>
            <a:spLocks noGrp="1"/>
          </p:cNvSpPr>
          <p:nvPr>
            <p:ph type="body" idx="1"/>
          </p:nvPr>
        </p:nvSpPr>
        <p:spPr>
          <a:xfrm>
            <a:off x="12866189" y="581553"/>
            <a:ext cx="4941187" cy="1247217"/>
          </a:xfrm>
        </p:spPr>
        <p:txBody>
          <a:bodyPr vert="horz" lIns="91440" tIns="45720" rIns="91440" bIns="45720" rtlCol="0" anchor="ctr">
            <a:normAutofit fontScale="92500"/>
          </a:bodyPr>
          <a:lstStyle/>
          <a:p>
            <a:pPr marL="0" indent="0">
              <a:lnSpc>
                <a:spcPct val="90000"/>
              </a:lnSpc>
              <a:spcBef>
                <a:spcPts val="1000"/>
              </a:spcBef>
            </a:pPr>
            <a:r>
              <a:rPr lang="en-US" kern="1200" dirty="0">
                <a:solidFill>
                  <a:srgbClr val="FFFFFF"/>
                </a:solidFill>
                <a:latin typeface="+mn-lt"/>
                <a:ea typeface="+mn-ea"/>
                <a:cs typeface="+mn-cs"/>
              </a:rPr>
              <a:t>Then making interface in </a:t>
            </a:r>
            <a:r>
              <a:rPr lang="en-US" kern="1200" dirty="0" err="1">
                <a:solidFill>
                  <a:srgbClr val="FFFFFF"/>
                </a:solidFill>
                <a:latin typeface="+mn-lt"/>
                <a:ea typeface="+mn-ea"/>
                <a:cs typeface="+mn-cs"/>
              </a:rPr>
              <a:t>FastAPI</a:t>
            </a:r>
            <a:r>
              <a:rPr lang="en-US" kern="1200" dirty="0">
                <a:solidFill>
                  <a:srgbClr val="FFFFFF"/>
                </a:solidFill>
                <a:latin typeface="+mn-lt"/>
                <a:ea typeface="+mn-ea"/>
                <a:cs typeface="+mn-cs"/>
              </a:rPr>
              <a:t> framework as a Backend &amp; another one is as Frontend for </a:t>
            </a:r>
            <a:r>
              <a:rPr lang="en-US" kern="1200" dirty="0" err="1">
                <a:solidFill>
                  <a:srgbClr val="FFFFFF"/>
                </a:solidFill>
                <a:latin typeface="+mn-lt"/>
                <a:ea typeface="+mn-ea"/>
                <a:cs typeface="+mn-cs"/>
              </a:rPr>
              <a:t>Streamlit</a:t>
            </a:r>
            <a:r>
              <a:rPr lang="en-US" kern="1200" dirty="0">
                <a:solidFill>
                  <a:srgbClr val="FFFFFF"/>
                </a:solidFill>
                <a:latin typeface="+mn-lt"/>
                <a:ea typeface="+mn-ea"/>
                <a:cs typeface="+mn-cs"/>
              </a:rPr>
              <a:t> Server.</a:t>
            </a:r>
          </a:p>
        </p:txBody>
      </p:sp>
      <p:pic>
        <p:nvPicPr>
          <p:cNvPr id="5" name="Picture 4">
            <a:extLst>
              <a:ext uri="{FF2B5EF4-FFF2-40B4-BE49-F238E27FC236}">
                <a16:creationId xmlns:a16="http://schemas.microsoft.com/office/drawing/2014/main" id="{07A80F70-CBBE-A7D2-F9E9-7B54A893E5AC}"/>
              </a:ext>
            </a:extLst>
          </p:cNvPr>
          <p:cNvPicPr>
            <a:picLocks noChangeAspect="1"/>
          </p:cNvPicPr>
          <p:nvPr/>
        </p:nvPicPr>
        <p:blipFill>
          <a:blip r:embed="rId2"/>
          <a:stretch>
            <a:fillRect/>
          </a:stretch>
        </p:blipFill>
        <p:spPr>
          <a:xfrm>
            <a:off x="701040" y="2758441"/>
            <a:ext cx="6248400" cy="6576538"/>
          </a:xfrm>
          <a:prstGeom prst="rect">
            <a:avLst/>
          </a:prstGeom>
        </p:spPr>
      </p:pic>
      <p:pic>
        <p:nvPicPr>
          <p:cNvPr id="8" name="Picture 7">
            <a:extLst>
              <a:ext uri="{FF2B5EF4-FFF2-40B4-BE49-F238E27FC236}">
                <a16:creationId xmlns:a16="http://schemas.microsoft.com/office/drawing/2014/main" id="{D1097E15-B59C-B8DE-8B44-B5FA7E3C2213}"/>
              </a:ext>
            </a:extLst>
          </p:cNvPr>
          <p:cNvPicPr>
            <a:picLocks noChangeAspect="1"/>
          </p:cNvPicPr>
          <p:nvPr/>
        </p:nvPicPr>
        <p:blipFill>
          <a:blip r:embed="rId3"/>
          <a:stretch>
            <a:fillRect/>
          </a:stretch>
        </p:blipFill>
        <p:spPr>
          <a:xfrm>
            <a:off x="7650480" y="2758441"/>
            <a:ext cx="8214360" cy="6576538"/>
          </a:xfrm>
          <a:prstGeom prst="rect">
            <a:avLst/>
          </a:prstGeom>
        </p:spPr>
      </p:pic>
    </p:spTree>
    <p:extLst>
      <p:ext uri="{BB962C8B-B14F-4D97-AF65-F5344CB8AC3E}">
        <p14:creationId xmlns:p14="http://schemas.microsoft.com/office/powerpoint/2010/main" val="561888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258359-B465-F1A5-8102-CBBBDE0FF19F}"/>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835680C-78C7-48E6-0C90-A756576F6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300700" cy="102997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ectangle 32">
            <a:extLst>
              <a:ext uri="{FF2B5EF4-FFF2-40B4-BE49-F238E27FC236}">
                <a16:creationId xmlns:a16="http://schemas.microsoft.com/office/drawing/2014/main" id="{6CA7E730-9EEE-74D5-212F-7834465D7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300697" cy="2366851"/>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09C6D19-F574-CAC2-B043-EA032797A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201753" y="52"/>
            <a:ext cx="6098947" cy="2367537"/>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009D5BF-5F50-3763-4F7A-EABA80BDF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6557" y="-7966556"/>
            <a:ext cx="2367588" cy="183007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823D0BC-7DF2-5C1A-6B1C-30E6A5EA8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135" y="1480"/>
            <a:ext cx="6459616" cy="2366109"/>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44039-92FB-A558-45E2-A0FF3CFE6A61}"/>
              </a:ext>
            </a:extLst>
          </p:cNvPr>
          <p:cNvSpPr>
            <a:spLocks noGrp="1"/>
          </p:cNvSpPr>
          <p:nvPr>
            <p:ph type="title"/>
          </p:nvPr>
        </p:nvSpPr>
        <p:spPr>
          <a:xfrm>
            <a:off x="1050299" y="530394"/>
            <a:ext cx="10644337" cy="1349535"/>
          </a:xfrm>
        </p:spPr>
        <p:txBody>
          <a:bodyPr vert="horz" lIns="91440" tIns="45720" rIns="91440" bIns="45720" rtlCol="0" anchor="ctr">
            <a:normAutofit/>
          </a:bodyPr>
          <a:lstStyle/>
          <a:p>
            <a:pPr>
              <a:lnSpc>
                <a:spcPct val="90000"/>
              </a:lnSpc>
              <a:spcBef>
                <a:spcPct val="0"/>
              </a:spcBef>
            </a:pPr>
            <a:r>
              <a:rPr lang="en-US" sz="6000" kern="1200">
                <a:solidFill>
                  <a:srgbClr val="FFFFFF"/>
                </a:solidFill>
                <a:latin typeface="+mj-lt"/>
                <a:ea typeface="+mj-ea"/>
                <a:cs typeface="+mj-cs"/>
              </a:rPr>
              <a:t>Deploying the Model</a:t>
            </a:r>
          </a:p>
        </p:txBody>
      </p:sp>
      <p:sp>
        <p:nvSpPr>
          <p:cNvPr id="3" name="Text Placeholder 2">
            <a:extLst>
              <a:ext uri="{FF2B5EF4-FFF2-40B4-BE49-F238E27FC236}">
                <a16:creationId xmlns:a16="http://schemas.microsoft.com/office/drawing/2014/main" id="{A1FC9A62-79C0-7003-86C4-53175D33F24C}"/>
              </a:ext>
            </a:extLst>
          </p:cNvPr>
          <p:cNvSpPr>
            <a:spLocks noGrp="1"/>
          </p:cNvSpPr>
          <p:nvPr>
            <p:ph type="body" idx="1"/>
          </p:nvPr>
        </p:nvSpPr>
        <p:spPr>
          <a:xfrm>
            <a:off x="12388645" y="294968"/>
            <a:ext cx="5418731" cy="2072621"/>
          </a:xfrm>
        </p:spPr>
        <p:txBody>
          <a:bodyPr vert="horz" lIns="91440" tIns="45720" rIns="91440" bIns="45720" rtlCol="0" anchor="ctr">
            <a:normAutofit/>
          </a:bodyPr>
          <a:lstStyle/>
          <a:p>
            <a:pPr marL="0" indent="0">
              <a:lnSpc>
                <a:spcPct val="90000"/>
              </a:lnSpc>
              <a:spcBef>
                <a:spcPts val="1000"/>
              </a:spcBef>
            </a:pPr>
            <a:r>
              <a:rPr lang="en-US" kern="1200" dirty="0">
                <a:solidFill>
                  <a:srgbClr val="FFFFFF"/>
                </a:solidFill>
                <a:latin typeface="+mn-lt"/>
                <a:ea typeface="+mn-ea"/>
                <a:cs typeface="+mn-cs"/>
              </a:rPr>
              <a:t>All these necessary files have push into </a:t>
            </a:r>
            <a:r>
              <a:rPr lang="en-US" kern="1200" dirty="0" err="1">
                <a:solidFill>
                  <a:srgbClr val="FFFFFF"/>
                </a:solidFill>
                <a:latin typeface="+mn-lt"/>
                <a:ea typeface="+mn-ea"/>
                <a:cs typeface="+mn-cs"/>
              </a:rPr>
              <a:t>Github</a:t>
            </a:r>
            <a:r>
              <a:rPr lang="en-US" kern="1200" dirty="0">
                <a:solidFill>
                  <a:srgbClr val="FFFFFF"/>
                </a:solidFill>
                <a:latin typeface="+mn-lt"/>
                <a:ea typeface="+mn-ea"/>
                <a:cs typeface="+mn-cs"/>
              </a:rPr>
              <a:t> Repository along with require dependencies files. Link-</a:t>
            </a:r>
            <a:r>
              <a:rPr lang="en-US" kern="1200" dirty="0" err="1">
                <a:solidFill>
                  <a:srgbClr val="FFFFFF"/>
                </a:solidFill>
                <a:latin typeface="+mn-lt"/>
                <a:ea typeface="+mn-ea"/>
                <a:cs typeface="+mn-cs"/>
              </a:rPr>
              <a:t>Github</a:t>
            </a:r>
            <a:endParaRPr lang="en-US" kern="1200" dirty="0">
              <a:solidFill>
                <a:srgbClr val="FFFFFF"/>
              </a:solidFill>
              <a:latin typeface="+mn-lt"/>
              <a:ea typeface="+mn-ea"/>
              <a:cs typeface="+mn-cs"/>
            </a:endParaRPr>
          </a:p>
          <a:p>
            <a:pPr marL="0" indent="0">
              <a:lnSpc>
                <a:spcPct val="90000"/>
              </a:lnSpc>
              <a:spcBef>
                <a:spcPts val="1000"/>
              </a:spcBef>
            </a:pPr>
            <a:r>
              <a:rPr lang="en-US" sz="1600" u="sng" kern="1200" dirty="0">
                <a:solidFill>
                  <a:srgbClr val="FFFF00"/>
                </a:solidFill>
                <a:latin typeface="+mn-lt"/>
                <a:ea typeface="+mn-ea"/>
                <a:cs typeface="+mn-cs"/>
              </a:rPr>
              <a:t>https://github.com/VivekGangurde/HR-Analytics---Project</a:t>
            </a:r>
          </a:p>
          <a:p>
            <a:pPr marL="0" indent="0">
              <a:lnSpc>
                <a:spcPct val="90000"/>
              </a:lnSpc>
              <a:spcBef>
                <a:spcPts val="1000"/>
              </a:spcBef>
            </a:pPr>
            <a:endParaRPr lang="en-US" kern="1200" dirty="0">
              <a:solidFill>
                <a:srgbClr val="FFFFFF"/>
              </a:solidFill>
              <a:latin typeface="+mn-lt"/>
              <a:ea typeface="+mn-ea"/>
              <a:cs typeface="+mn-cs"/>
            </a:endParaRPr>
          </a:p>
        </p:txBody>
      </p:sp>
      <p:pic>
        <p:nvPicPr>
          <p:cNvPr id="5" name="Picture 4">
            <a:extLst>
              <a:ext uri="{FF2B5EF4-FFF2-40B4-BE49-F238E27FC236}">
                <a16:creationId xmlns:a16="http://schemas.microsoft.com/office/drawing/2014/main" id="{E287D526-6C6A-E528-B304-D2859EE5161F}"/>
              </a:ext>
            </a:extLst>
          </p:cNvPr>
          <p:cNvPicPr>
            <a:picLocks noChangeAspect="1"/>
          </p:cNvPicPr>
          <p:nvPr/>
        </p:nvPicPr>
        <p:blipFill>
          <a:blip r:embed="rId2"/>
          <a:stretch>
            <a:fillRect/>
          </a:stretch>
        </p:blipFill>
        <p:spPr>
          <a:xfrm>
            <a:off x="1891671" y="2479422"/>
            <a:ext cx="14517358" cy="7818798"/>
          </a:xfrm>
          <a:prstGeom prst="rect">
            <a:avLst/>
          </a:prstGeom>
        </p:spPr>
      </p:pic>
    </p:spTree>
    <p:extLst>
      <p:ext uri="{BB962C8B-B14F-4D97-AF65-F5344CB8AC3E}">
        <p14:creationId xmlns:p14="http://schemas.microsoft.com/office/powerpoint/2010/main" val="3078392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8D6E51A0-0A11-7B32-FBCC-7DB244EBB8B5}"/>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36534FA-3B20-5882-5689-89AD09AC6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300700" cy="102997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ectangle 32">
            <a:extLst>
              <a:ext uri="{FF2B5EF4-FFF2-40B4-BE49-F238E27FC236}">
                <a16:creationId xmlns:a16="http://schemas.microsoft.com/office/drawing/2014/main" id="{C34C4E97-0AFC-DA04-3BE6-9806D0F0E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300697" cy="2366851"/>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78F0422-7B3B-B601-877B-E6562BB8B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201753" y="52"/>
            <a:ext cx="6098947" cy="2367537"/>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5C56D5-D638-4966-2927-0682316F6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6557" y="-7966556"/>
            <a:ext cx="2367588" cy="183007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1F8695B-CC05-51FC-B9DB-02A025481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135" y="1480"/>
            <a:ext cx="6459616" cy="2366109"/>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0BD18-51EB-C912-B664-71848E6E385C}"/>
              </a:ext>
            </a:extLst>
          </p:cNvPr>
          <p:cNvSpPr>
            <a:spLocks noGrp="1"/>
          </p:cNvSpPr>
          <p:nvPr>
            <p:ph type="title"/>
          </p:nvPr>
        </p:nvSpPr>
        <p:spPr>
          <a:xfrm>
            <a:off x="1050299" y="530394"/>
            <a:ext cx="10644337" cy="1349535"/>
          </a:xfrm>
        </p:spPr>
        <p:txBody>
          <a:bodyPr vert="horz" lIns="91440" tIns="45720" rIns="91440" bIns="45720" rtlCol="0" anchor="ctr">
            <a:normAutofit fontScale="90000"/>
          </a:bodyPr>
          <a:lstStyle/>
          <a:p>
            <a:pPr>
              <a:lnSpc>
                <a:spcPct val="90000"/>
              </a:lnSpc>
              <a:spcBef>
                <a:spcPct val="0"/>
              </a:spcBef>
            </a:pPr>
            <a:r>
              <a:rPr lang="en-US" sz="6000" kern="1200" dirty="0">
                <a:solidFill>
                  <a:srgbClr val="FFFFFF"/>
                </a:solidFill>
                <a:latin typeface="+mj-lt"/>
                <a:ea typeface="+mj-ea"/>
                <a:cs typeface="+mj-cs"/>
              </a:rPr>
              <a:t>Deployed the Model </a:t>
            </a:r>
            <a:r>
              <a:rPr lang="en-US" sz="6000" kern="1200" dirty="0" err="1">
                <a:solidFill>
                  <a:srgbClr val="FFFFFF"/>
                </a:solidFill>
                <a:latin typeface="+mj-lt"/>
                <a:ea typeface="+mj-ea"/>
                <a:cs typeface="+mj-cs"/>
              </a:rPr>
              <a:t>Streamlit</a:t>
            </a:r>
            <a:r>
              <a:rPr lang="en-US" sz="6000" kern="1200" dirty="0">
                <a:solidFill>
                  <a:srgbClr val="FFFFFF"/>
                </a:solidFill>
                <a:latin typeface="+mj-lt"/>
                <a:ea typeface="+mj-ea"/>
                <a:cs typeface="+mj-cs"/>
              </a:rPr>
              <a:t> Cloud</a:t>
            </a:r>
          </a:p>
        </p:txBody>
      </p:sp>
      <p:sp>
        <p:nvSpPr>
          <p:cNvPr id="3" name="Text Placeholder 2">
            <a:extLst>
              <a:ext uri="{FF2B5EF4-FFF2-40B4-BE49-F238E27FC236}">
                <a16:creationId xmlns:a16="http://schemas.microsoft.com/office/drawing/2014/main" id="{3CEFC955-DCD0-31FB-1E53-0865661E89C0}"/>
              </a:ext>
            </a:extLst>
          </p:cNvPr>
          <p:cNvSpPr>
            <a:spLocks noGrp="1"/>
          </p:cNvSpPr>
          <p:nvPr>
            <p:ph type="body" idx="1"/>
          </p:nvPr>
        </p:nvSpPr>
        <p:spPr>
          <a:xfrm>
            <a:off x="12388645" y="294968"/>
            <a:ext cx="5418731" cy="2072621"/>
          </a:xfrm>
        </p:spPr>
        <p:txBody>
          <a:bodyPr vert="horz" lIns="91440" tIns="45720" rIns="91440" bIns="45720" rtlCol="0" anchor="ctr">
            <a:normAutofit/>
          </a:bodyPr>
          <a:lstStyle/>
          <a:p>
            <a:pPr marL="0" indent="0">
              <a:lnSpc>
                <a:spcPct val="90000"/>
              </a:lnSpc>
              <a:spcBef>
                <a:spcPts val="1000"/>
              </a:spcBef>
            </a:pPr>
            <a:r>
              <a:rPr lang="en-US" kern="1200" dirty="0">
                <a:solidFill>
                  <a:srgbClr val="FFFFFF"/>
                </a:solidFill>
                <a:latin typeface="+mn-lt"/>
                <a:ea typeface="+mn-ea"/>
                <a:cs typeface="+mn-cs"/>
              </a:rPr>
              <a:t>Finally all Framework &amp; interface are in correct position now we can use this App for Predictions. Link-</a:t>
            </a:r>
            <a:r>
              <a:rPr lang="en-US" kern="1200" dirty="0" err="1">
                <a:solidFill>
                  <a:srgbClr val="FFFFFF"/>
                </a:solidFill>
                <a:latin typeface="+mn-lt"/>
                <a:ea typeface="+mn-ea"/>
                <a:cs typeface="+mn-cs"/>
              </a:rPr>
              <a:t>Streamlit</a:t>
            </a:r>
            <a:endParaRPr lang="en-US" kern="1200" dirty="0">
              <a:solidFill>
                <a:srgbClr val="FFFFFF"/>
              </a:solidFill>
              <a:latin typeface="+mn-lt"/>
              <a:ea typeface="+mn-ea"/>
              <a:cs typeface="+mn-cs"/>
            </a:endParaRPr>
          </a:p>
          <a:p>
            <a:pPr marL="0" indent="0">
              <a:lnSpc>
                <a:spcPct val="90000"/>
              </a:lnSpc>
              <a:spcBef>
                <a:spcPts val="1000"/>
              </a:spcBef>
            </a:pPr>
            <a:r>
              <a:rPr lang="en-US" sz="1600" u="sng" kern="1200" dirty="0">
                <a:solidFill>
                  <a:srgbClr val="FFFF00"/>
                </a:solidFill>
                <a:latin typeface="+mn-lt"/>
                <a:ea typeface="+mn-ea"/>
                <a:cs typeface="+mn-cs"/>
              </a:rPr>
              <a:t>https://hr-analytics---project-ahtmkkhoue98htindobgrd.streamlit.app/</a:t>
            </a:r>
            <a:endParaRPr lang="en-US" kern="1200" dirty="0">
              <a:solidFill>
                <a:srgbClr val="FFFFFF"/>
              </a:solidFill>
              <a:latin typeface="+mn-lt"/>
              <a:ea typeface="+mn-ea"/>
              <a:cs typeface="+mn-cs"/>
            </a:endParaRPr>
          </a:p>
          <a:p>
            <a:pPr marL="0" indent="0">
              <a:lnSpc>
                <a:spcPct val="90000"/>
              </a:lnSpc>
              <a:spcBef>
                <a:spcPts val="1000"/>
              </a:spcBef>
            </a:pPr>
            <a:endParaRPr lang="en-US" kern="1200" dirty="0">
              <a:solidFill>
                <a:srgbClr val="FFFFFF"/>
              </a:solidFill>
              <a:latin typeface="+mn-lt"/>
              <a:ea typeface="+mn-ea"/>
              <a:cs typeface="+mn-cs"/>
            </a:endParaRPr>
          </a:p>
        </p:txBody>
      </p:sp>
      <p:pic>
        <p:nvPicPr>
          <p:cNvPr id="6" name="Picture 5" descr="A screenshot of a computer">
            <a:extLst>
              <a:ext uri="{FF2B5EF4-FFF2-40B4-BE49-F238E27FC236}">
                <a16:creationId xmlns:a16="http://schemas.microsoft.com/office/drawing/2014/main" id="{D429935A-0505-EBDC-6700-E4F824387C76}"/>
              </a:ext>
            </a:extLst>
          </p:cNvPr>
          <p:cNvPicPr>
            <a:picLocks noChangeAspect="1"/>
          </p:cNvPicPr>
          <p:nvPr/>
        </p:nvPicPr>
        <p:blipFill>
          <a:blip r:embed="rId2"/>
          <a:stretch>
            <a:fillRect/>
          </a:stretch>
        </p:blipFill>
        <p:spPr>
          <a:xfrm>
            <a:off x="2741638" y="2490657"/>
            <a:ext cx="13897544" cy="7776864"/>
          </a:xfrm>
          <a:prstGeom prst="rect">
            <a:avLst/>
          </a:prstGeom>
        </p:spPr>
      </p:pic>
      <p:sp>
        <p:nvSpPr>
          <p:cNvPr id="8" name="Google Shape;323;p47">
            <a:extLst>
              <a:ext uri="{FF2B5EF4-FFF2-40B4-BE49-F238E27FC236}">
                <a16:creationId xmlns:a16="http://schemas.microsoft.com/office/drawing/2014/main" id="{F96337CB-78B6-334A-3E6F-1D2833D249F3}"/>
              </a:ext>
            </a:extLst>
          </p:cNvPr>
          <p:cNvSpPr txBox="1"/>
          <p:nvPr/>
        </p:nvSpPr>
        <p:spPr>
          <a:xfrm>
            <a:off x="77342" y="3421658"/>
            <a:ext cx="2376264" cy="792088"/>
          </a:xfrm>
          <a:prstGeom prst="rect">
            <a:avLst/>
          </a:prstGeom>
          <a:noFill/>
        </p:spPr>
        <p:txBody>
          <a:bodyPr spcFirstLastPara="1" vert="horz" lIns="91440" tIns="45720" rIns="91440" bIns="45720" rtlCol="0" anchor="ctr" anchorCtr="0">
            <a:normAutofit fontScale="92500" lnSpcReduction="10000"/>
          </a:bodyPr>
          <a:lstStyle/>
          <a:p>
            <a:pPr marL="0" lvl="0" indent="0" algn="ctr">
              <a:lnSpc>
                <a:spcPct val="90000"/>
              </a:lnSpc>
              <a:spcBef>
                <a:spcPct val="0"/>
              </a:spcBef>
              <a:spcAft>
                <a:spcPts val="600"/>
              </a:spcAft>
            </a:pPr>
            <a:r>
              <a:rPr lang="en-US" sz="5400" kern="1200" dirty="0">
                <a:solidFill>
                  <a:srgbClr val="FFFFFF"/>
                </a:solidFill>
                <a:latin typeface="+mj-lt"/>
                <a:ea typeface="+mj-ea"/>
                <a:cs typeface="+mj-cs"/>
                <a:sym typeface="Cambria"/>
              </a:rPr>
              <a:t>DEMO</a:t>
            </a:r>
          </a:p>
        </p:txBody>
      </p:sp>
    </p:spTree>
    <p:extLst>
      <p:ext uri="{BB962C8B-B14F-4D97-AF65-F5344CB8AC3E}">
        <p14:creationId xmlns:p14="http://schemas.microsoft.com/office/powerpoint/2010/main" val="1887810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99633" y="2241194"/>
            <a:ext cx="5006797" cy="5252299"/>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D22BF-410E-C8C2-F0A0-4402CE0EA6CB}"/>
              </a:ext>
            </a:extLst>
          </p:cNvPr>
          <p:cNvSpPr>
            <a:spLocks noGrp="1"/>
          </p:cNvSpPr>
          <p:nvPr>
            <p:ph type="title"/>
          </p:nvPr>
        </p:nvSpPr>
        <p:spPr>
          <a:xfrm>
            <a:off x="1544121" y="2954542"/>
            <a:ext cx="3946089" cy="3825602"/>
          </a:xfrm>
          <a:noFill/>
        </p:spPr>
        <p:txBody>
          <a:bodyPr vert="horz" lIns="91440" tIns="45720" rIns="91440" bIns="45720" rtlCol="0" anchor="ctr">
            <a:normAutofit/>
          </a:bodyPr>
          <a:lstStyle/>
          <a:p>
            <a:pPr algn="ctr">
              <a:lnSpc>
                <a:spcPct val="90000"/>
              </a:lnSpc>
              <a:spcBef>
                <a:spcPct val="0"/>
              </a:spcBef>
            </a:pPr>
            <a:r>
              <a:rPr lang="en-US" sz="5400" kern="1200">
                <a:solidFill>
                  <a:srgbClr val="FFFFFF"/>
                </a:solidFill>
                <a:latin typeface="+mj-lt"/>
                <a:ea typeface="+mj-ea"/>
                <a:cs typeface="+mj-cs"/>
              </a:rPr>
              <a:t>Libraries used for this Project:-</a:t>
            </a:r>
          </a:p>
        </p:txBody>
      </p:sp>
      <p:pic>
        <p:nvPicPr>
          <p:cNvPr id="6" name="Picture 5">
            <a:extLst>
              <a:ext uri="{FF2B5EF4-FFF2-40B4-BE49-F238E27FC236}">
                <a16:creationId xmlns:a16="http://schemas.microsoft.com/office/drawing/2014/main" id="{A0007667-45EA-0EDF-84DF-5F649A43A825}"/>
              </a:ext>
            </a:extLst>
          </p:cNvPr>
          <p:cNvPicPr>
            <a:picLocks noChangeAspect="1"/>
          </p:cNvPicPr>
          <p:nvPr/>
        </p:nvPicPr>
        <p:blipFill>
          <a:blip r:embed="rId2"/>
          <a:stretch>
            <a:fillRect/>
          </a:stretch>
        </p:blipFill>
        <p:spPr>
          <a:xfrm>
            <a:off x="7854206" y="966390"/>
            <a:ext cx="9001000" cy="8363421"/>
          </a:xfrm>
          <a:prstGeom prst="rect">
            <a:avLst/>
          </a:prstGeom>
        </p:spPr>
      </p:pic>
    </p:spTree>
    <p:extLst>
      <p:ext uri="{BB962C8B-B14F-4D97-AF65-F5344CB8AC3E}">
        <p14:creationId xmlns:p14="http://schemas.microsoft.com/office/powerpoint/2010/main" val="118380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F52687-AFC6-8D3F-41C0-3C0046735CE1}"/>
            </a:ext>
          </a:extLst>
        </p:cNvPr>
        <p:cNvGrpSpPr/>
        <p:nvPr/>
      </p:nvGrpSpPr>
      <p:grpSpPr>
        <a:xfrm>
          <a:off x="0" y="0"/>
          <a:ext cx="0" cy="0"/>
          <a:chOff x="0" y="0"/>
          <a:chExt cx="0" cy="0"/>
        </a:xfrm>
      </p:grpSpPr>
      <p:sp>
        <p:nvSpPr>
          <p:cNvPr id="11" name="Down Arrow 7">
            <a:extLst>
              <a:ext uri="{FF2B5EF4-FFF2-40B4-BE49-F238E27FC236}">
                <a16:creationId xmlns:a16="http://schemas.microsoft.com/office/drawing/2014/main" id="{08974D91-6E3F-E5E8-0935-3BAD25877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99633" y="2241194"/>
            <a:ext cx="5006797" cy="5252299"/>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57EEE-68E5-DF30-2D48-6FD7FAA6BFC8}"/>
              </a:ext>
            </a:extLst>
          </p:cNvPr>
          <p:cNvSpPr>
            <a:spLocks noGrp="1"/>
          </p:cNvSpPr>
          <p:nvPr>
            <p:ph type="title"/>
          </p:nvPr>
        </p:nvSpPr>
        <p:spPr>
          <a:xfrm>
            <a:off x="1544121" y="2954542"/>
            <a:ext cx="3946089" cy="3825602"/>
          </a:xfrm>
          <a:noFill/>
        </p:spPr>
        <p:txBody>
          <a:bodyPr vert="horz" lIns="91440" tIns="45720" rIns="91440" bIns="45720" rtlCol="0" anchor="ctr">
            <a:normAutofit/>
          </a:bodyPr>
          <a:lstStyle/>
          <a:p>
            <a:pPr algn="ctr">
              <a:lnSpc>
                <a:spcPct val="90000"/>
              </a:lnSpc>
              <a:spcBef>
                <a:spcPct val="0"/>
              </a:spcBef>
            </a:pPr>
            <a:r>
              <a:rPr lang="en-US" sz="5400" kern="1200">
                <a:solidFill>
                  <a:srgbClr val="FFFFFF"/>
                </a:solidFill>
                <a:latin typeface="+mj-lt"/>
                <a:ea typeface="+mj-ea"/>
                <a:cs typeface="+mj-cs"/>
              </a:rPr>
              <a:t>Libraries used for this Project:-</a:t>
            </a:r>
          </a:p>
        </p:txBody>
      </p:sp>
      <p:pic>
        <p:nvPicPr>
          <p:cNvPr id="4" name="Picture 3">
            <a:extLst>
              <a:ext uri="{FF2B5EF4-FFF2-40B4-BE49-F238E27FC236}">
                <a16:creationId xmlns:a16="http://schemas.microsoft.com/office/drawing/2014/main" id="{079B6299-7AD0-8667-3393-467FD7212379}"/>
              </a:ext>
            </a:extLst>
          </p:cNvPr>
          <p:cNvPicPr>
            <a:picLocks noChangeAspect="1"/>
          </p:cNvPicPr>
          <p:nvPr/>
        </p:nvPicPr>
        <p:blipFill>
          <a:blip r:embed="rId2"/>
          <a:stretch>
            <a:fillRect/>
          </a:stretch>
        </p:blipFill>
        <p:spPr>
          <a:xfrm>
            <a:off x="8070230" y="1117402"/>
            <a:ext cx="8136904" cy="8784976"/>
          </a:xfrm>
          <a:prstGeom prst="rect">
            <a:avLst/>
          </a:prstGeom>
        </p:spPr>
      </p:pic>
    </p:spTree>
    <p:extLst>
      <p:ext uri="{BB962C8B-B14F-4D97-AF65-F5344CB8AC3E}">
        <p14:creationId xmlns:p14="http://schemas.microsoft.com/office/powerpoint/2010/main" val="32862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25F11E-D589-8947-C1DE-5ECCEB43DEA1}"/>
            </a:ext>
          </a:extLst>
        </p:cNvPr>
        <p:cNvGrpSpPr/>
        <p:nvPr/>
      </p:nvGrpSpPr>
      <p:grpSpPr>
        <a:xfrm>
          <a:off x="0" y="0"/>
          <a:ext cx="0" cy="0"/>
          <a:chOff x="0" y="0"/>
          <a:chExt cx="0" cy="0"/>
        </a:xfrm>
      </p:grpSpPr>
      <p:sp>
        <p:nvSpPr>
          <p:cNvPr id="11" name="Down Arrow 7">
            <a:extLst>
              <a:ext uri="{FF2B5EF4-FFF2-40B4-BE49-F238E27FC236}">
                <a16:creationId xmlns:a16="http://schemas.microsoft.com/office/drawing/2014/main" id="{845DDCA9-C7B6-1C8D-64B4-22E05E5A2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99633" y="2241194"/>
            <a:ext cx="5006797" cy="5252299"/>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AA012-68D4-1F45-34B1-42E1A9631D16}"/>
              </a:ext>
            </a:extLst>
          </p:cNvPr>
          <p:cNvSpPr>
            <a:spLocks noGrp="1"/>
          </p:cNvSpPr>
          <p:nvPr>
            <p:ph type="title"/>
          </p:nvPr>
        </p:nvSpPr>
        <p:spPr>
          <a:xfrm>
            <a:off x="1544121" y="2954542"/>
            <a:ext cx="3946089" cy="3825602"/>
          </a:xfrm>
          <a:noFill/>
        </p:spPr>
        <p:txBody>
          <a:bodyPr vert="horz" lIns="91440" tIns="45720" rIns="91440" bIns="45720" rtlCol="0" anchor="ctr">
            <a:normAutofit/>
          </a:bodyPr>
          <a:lstStyle/>
          <a:p>
            <a:pPr algn="ctr">
              <a:lnSpc>
                <a:spcPct val="90000"/>
              </a:lnSpc>
              <a:spcBef>
                <a:spcPct val="0"/>
              </a:spcBef>
            </a:pPr>
            <a:r>
              <a:rPr lang="en-US" sz="5400" kern="1200">
                <a:solidFill>
                  <a:srgbClr val="FFFFFF"/>
                </a:solidFill>
                <a:latin typeface="+mj-lt"/>
                <a:ea typeface="+mj-ea"/>
                <a:cs typeface="+mj-cs"/>
              </a:rPr>
              <a:t>Libraries used for this Project:-</a:t>
            </a:r>
          </a:p>
        </p:txBody>
      </p:sp>
      <p:pic>
        <p:nvPicPr>
          <p:cNvPr id="5" name="Picture 4">
            <a:extLst>
              <a:ext uri="{FF2B5EF4-FFF2-40B4-BE49-F238E27FC236}">
                <a16:creationId xmlns:a16="http://schemas.microsoft.com/office/drawing/2014/main" id="{A8921EED-58FC-A8C2-64B8-8891BBAFEC51}"/>
              </a:ext>
            </a:extLst>
          </p:cNvPr>
          <p:cNvPicPr>
            <a:picLocks noChangeAspect="1"/>
          </p:cNvPicPr>
          <p:nvPr/>
        </p:nvPicPr>
        <p:blipFill>
          <a:blip r:embed="rId2"/>
          <a:stretch>
            <a:fillRect/>
          </a:stretch>
        </p:blipFill>
        <p:spPr>
          <a:xfrm>
            <a:off x="8934326" y="1117402"/>
            <a:ext cx="7848872" cy="7992888"/>
          </a:xfrm>
          <a:prstGeom prst="rect">
            <a:avLst/>
          </a:prstGeom>
        </p:spPr>
      </p:pic>
    </p:spTree>
    <p:extLst>
      <p:ext uri="{BB962C8B-B14F-4D97-AF65-F5344CB8AC3E}">
        <p14:creationId xmlns:p14="http://schemas.microsoft.com/office/powerpoint/2010/main" val="2809058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25607066" y="-9270734"/>
            <a:ext cx="73275340" cy="50919944"/>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4" name="Google Shape;364;p52"/>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a:ea typeface="Cambria"/>
                <a:cs typeface="Cambria"/>
                <a:sym typeface="Cambria"/>
              </a:rPr>
              <a:t>THANKS</a:t>
            </a:r>
            <a:endParaRPr sz="7000" b="1">
              <a:latin typeface="Cambria"/>
              <a:ea typeface="Cambria"/>
              <a:cs typeface="Cambria"/>
              <a:sym typeface="Cambria"/>
            </a:endParaRPr>
          </a:p>
        </p:txBody>
      </p:sp>
      <p:pic>
        <p:nvPicPr>
          <p:cNvPr id="1026" name="Picture 2" descr="Thank You HD images for PPT, Whatsapp ...">
            <a:extLst>
              <a:ext uri="{FF2B5EF4-FFF2-40B4-BE49-F238E27FC236}">
                <a16:creationId xmlns:a16="http://schemas.microsoft.com/office/drawing/2014/main" id="{C6E9CA3D-6E38-601E-D974-851A0ADCB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718" y="1405434"/>
            <a:ext cx="11449272" cy="7920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srcRect/>
          <a:stretch/>
        </p:blipFill>
        <p:spPr>
          <a:xfrm>
            <a:off x="1689100" y="229275"/>
            <a:ext cx="14754859"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Load the Dataset:</a:t>
            </a:r>
            <a:r>
              <a:rPr lang="en-US" sz="2500" dirty="0">
                <a:latin typeface="Cambria"/>
                <a:ea typeface="Cambria"/>
                <a:cs typeface="Cambria"/>
                <a:sym typeface="Cambria"/>
              </a:rPr>
              <a:t> The IBM HR Analytics Attrition Dataset is loaded using the </a:t>
            </a:r>
            <a:r>
              <a:rPr lang="en-US" sz="2500" dirty="0" err="1">
                <a:latin typeface="Cambria"/>
                <a:ea typeface="Cambria"/>
                <a:cs typeface="Cambria"/>
                <a:sym typeface="Cambria"/>
              </a:rPr>
              <a:t>pd.read_csv</a:t>
            </a:r>
            <a:r>
              <a:rPr lang="en-US" sz="2500" dirty="0">
                <a:latin typeface="Cambria"/>
                <a:ea typeface="Cambria"/>
                <a:cs typeface="Cambria"/>
                <a:sym typeface="Cambria"/>
              </a:rPr>
              <a:t>() function. The head() and info() methods are used to display the first few rows and get information about the dataset, respectively.</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Knowing the Dataset:</a:t>
            </a:r>
            <a:r>
              <a:rPr lang="en-US" sz="2500" dirty="0">
                <a:latin typeface="Cambria"/>
                <a:ea typeface="Cambria"/>
                <a:cs typeface="Cambria"/>
                <a:sym typeface="Cambria"/>
              </a:rPr>
              <a:t> Basic Information about the dataset is generated; numerical and categorical attributes are enlisted.</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Data Cleaning:</a:t>
            </a:r>
            <a:r>
              <a:rPr lang="en-US" sz="2500" dirty="0">
                <a:latin typeface="Cambria"/>
                <a:ea typeface="Cambria"/>
                <a:cs typeface="Cambria"/>
                <a:sym typeface="Cambria"/>
              </a:rPr>
              <a:t> Any missing values in the dataset are dropped using the </a:t>
            </a:r>
            <a:r>
              <a:rPr lang="en-US" sz="2500" dirty="0" err="1">
                <a:latin typeface="Cambria"/>
                <a:ea typeface="Cambria"/>
                <a:cs typeface="Cambria"/>
                <a:sym typeface="Cambria"/>
              </a:rPr>
              <a:t>dropna</a:t>
            </a:r>
            <a:r>
              <a:rPr lang="en-US" sz="2500" dirty="0">
                <a:latin typeface="Cambria"/>
                <a:ea typeface="Cambria"/>
                <a:cs typeface="Cambria"/>
                <a:sym typeface="Cambria"/>
              </a:rPr>
              <a:t>() method.</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Data Visualization: </a:t>
            </a:r>
            <a:r>
              <a:rPr lang="en-US" sz="2500" dirty="0">
                <a:latin typeface="Cambria"/>
                <a:ea typeface="Cambria"/>
                <a:cs typeface="Cambria"/>
                <a:sym typeface="Cambria"/>
              </a:rPr>
              <a:t>Matplotlib and Seaborn libraries are used to visualize the data. </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Statistical Analysis:</a:t>
            </a:r>
            <a:r>
              <a:rPr lang="en-US" sz="2500" dirty="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Data Preprocessing:</a:t>
            </a:r>
            <a:r>
              <a:rPr lang="en-US" sz="2500" dirty="0">
                <a:latin typeface="Cambria"/>
                <a:ea typeface="Cambria"/>
                <a:cs typeface="Cambria"/>
                <a:sym typeface="Cambria"/>
              </a:rPr>
              <a:t> The target variable 'Attrition' is mapped to binary values (1 for 'Yes' and 0 for 'No'). Selected features are extracted from the dataset and one-hot encoded using the </a:t>
            </a:r>
            <a:r>
              <a:rPr lang="en-US" sz="2500" dirty="0" err="1">
                <a:latin typeface="Cambria"/>
                <a:ea typeface="Cambria"/>
                <a:cs typeface="Cambria"/>
                <a:sym typeface="Cambria"/>
              </a:rPr>
              <a:t>get_dummies</a:t>
            </a:r>
            <a:r>
              <a:rPr lang="en-US" sz="2500" dirty="0">
                <a:latin typeface="Cambria"/>
                <a:ea typeface="Cambria"/>
                <a:cs typeface="Cambria"/>
                <a:sym typeface="Cambria"/>
              </a:rPr>
              <a:t>() function.</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Splitting the Dataset:</a:t>
            </a:r>
            <a:r>
              <a:rPr lang="en-US" sz="2500" dirty="0">
                <a:latin typeface="Cambria"/>
                <a:ea typeface="Cambria"/>
                <a:cs typeface="Cambria"/>
                <a:sym typeface="Cambria"/>
              </a:rPr>
              <a:t> The dataset is split into training and testing sets using the </a:t>
            </a:r>
            <a:r>
              <a:rPr lang="en-US" sz="2500" dirty="0" err="1">
                <a:latin typeface="Cambria"/>
                <a:ea typeface="Cambria"/>
                <a:cs typeface="Cambria"/>
                <a:sym typeface="Cambria"/>
              </a:rPr>
              <a:t>train_test_split</a:t>
            </a:r>
            <a:r>
              <a:rPr lang="en-US" sz="2500" dirty="0">
                <a:latin typeface="Cambria"/>
                <a:ea typeface="Cambria"/>
                <a:cs typeface="Cambria"/>
                <a:sym typeface="Cambria"/>
              </a:rPr>
              <a:t>() method from scikit-learn.</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Implementing Machine Learning Algorithms:</a:t>
            </a:r>
            <a:r>
              <a:rPr lang="en-US" sz="2500" dirty="0">
                <a:latin typeface="Cambria"/>
                <a:ea typeface="Cambria"/>
                <a:cs typeface="Cambria"/>
                <a:sym typeface="Cambria"/>
              </a:rPr>
              <a:t> Logistic Regression, </a:t>
            </a:r>
            <a:r>
              <a:rPr lang="en-US" sz="2500" dirty="0" err="1">
                <a:latin typeface="Cambria"/>
                <a:ea typeface="Cambria"/>
                <a:cs typeface="Cambria"/>
                <a:sym typeface="Cambria"/>
              </a:rPr>
              <a:t>XGBoost</a:t>
            </a:r>
            <a:r>
              <a:rPr lang="en-US" sz="2500" dirty="0">
                <a:latin typeface="Cambria"/>
                <a:ea typeface="Cambria"/>
                <a:cs typeface="Cambria"/>
                <a:sym typeface="Cambria"/>
              </a:rPr>
              <a:t>, Random Forest, AdaBoost, SVM, Decision Tree, and Random Forest classifiers are initialized and trained using the training data.</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Model Evaluation:</a:t>
            </a:r>
            <a:r>
              <a:rPr lang="en-US" sz="2500" dirty="0">
                <a:latin typeface="Cambria"/>
                <a:ea typeface="Cambria"/>
                <a:cs typeface="Cambria"/>
                <a:sym typeface="Cambria"/>
              </a:rPr>
              <a:t> The accuracy, ROC AUC score and confusion matrix are computed to evaluate the performance of each algorithm on the testing data.</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Results:</a:t>
            </a:r>
            <a:r>
              <a:rPr lang="en-US" sz="2500" dirty="0">
                <a:latin typeface="Cambria"/>
                <a:ea typeface="Cambria"/>
                <a:cs typeface="Cambria"/>
                <a:sym typeface="Cambria"/>
              </a:rPr>
              <a:t> The results, including the accuracy and confusion matrix, are printed for each algorithm.</a:t>
            </a:r>
            <a:endParaRPr sz="2500" dirty="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dirty="0">
                <a:latin typeface="Cambria"/>
                <a:ea typeface="Cambria"/>
                <a:cs typeface="Cambria"/>
                <a:sym typeface="Cambria"/>
              </a:rPr>
              <a:t>- Model Performance Comparison:</a:t>
            </a:r>
            <a:r>
              <a:rPr lang="en-US" sz="2500" dirty="0">
                <a:latin typeface="Cambria"/>
                <a:ea typeface="Cambria"/>
                <a:cs typeface="Cambria"/>
                <a:sym typeface="Cambria"/>
              </a:rPr>
              <a:t> The </a:t>
            </a:r>
            <a:r>
              <a:rPr lang="en-US" sz="2500" dirty="0" err="1">
                <a:latin typeface="Cambria"/>
                <a:ea typeface="Cambria"/>
                <a:cs typeface="Cambria"/>
                <a:sym typeface="Cambria"/>
              </a:rPr>
              <a:t>PyPlot</a:t>
            </a:r>
            <a:r>
              <a:rPr lang="en-US" sz="2500" dirty="0">
                <a:latin typeface="Cambria"/>
                <a:ea typeface="Cambria"/>
                <a:cs typeface="Cambria"/>
                <a:sym typeface="Cambria"/>
              </a:rPr>
              <a:t> library is used to visualize the ROC curve diagram comparing the performance of all models used.</a:t>
            </a:r>
            <a:endParaRPr sz="2500" dirty="0">
              <a:latin typeface="Cambria"/>
              <a:ea typeface="Cambria"/>
              <a:cs typeface="Cambria"/>
              <a:sym typeface="Cambria"/>
            </a:endParaRPr>
          </a:p>
          <a:p>
            <a:pPr marL="0" lvl="0" indent="0" algn="l" rtl="0">
              <a:spcBef>
                <a:spcPts val="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249</TotalTime>
  <Words>1053</Words>
  <Application>Microsoft Office PowerPoint</Application>
  <PresentationFormat>Custom</PresentationFormat>
  <Paragraphs>106</Paragraphs>
  <Slides>42</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Nunito</vt:lpstr>
      <vt:lpstr>Cambria</vt:lpstr>
      <vt:lpstr>Verdana</vt:lpstr>
      <vt:lpstr>Calibri</vt:lpstr>
      <vt:lpstr>Arial</vt:lpstr>
      <vt:lpstr>Trebuchet MS</vt:lpstr>
      <vt:lpstr>Office Theme</vt:lpstr>
      <vt:lpstr>PowerPoint Presentation</vt:lpstr>
      <vt:lpstr>PowerPoint Presentation</vt:lpstr>
      <vt:lpstr>Introduction</vt:lpstr>
      <vt:lpstr>OBJECTIVE</vt:lpstr>
      <vt:lpstr>MOTIVATION</vt:lpstr>
      <vt:lpstr>PowerPoint Presentation</vt:lpstr>
      <vt:lpstr>METHODOLOGY</vt:lpstr>
      <vt:lpstr>DATASET</vt:lpstr>
      <vt:lpstr>PowerPoint Presentation</vt:lpstr>
      <vt:lpstr>PowerPoint Presentation</vt:lpstr>
      <vt:lpstr>PowerPoint Presentation</vt:lpstr>
      <vt:lpstr>Predictive Insights for Employee Attrition</vt:lpstr>
      <vt:lpstr>Identifying High-Performing Employees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the Model</vt:lpstr>
      <vt:lpstr>Deploying the Model</vt:lpstr>
      <vt:lpstr>Deploying the Model</vt:lpstr>
      <vt:lpstr>Deployed the Model Streamlit Cloud</vt:lpstr>
      <vt:lpstr>Libraries used for this Project:-</vt:lpstr>
      <vt:lpstr>Libraries used for this Project:-</vt:lpstr>
      <vt:lpstr>Libraries used for this Project:-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Gangurde</dc:creator>
  <cp:lastModifiedBy>Vivek Gangurde</cp:lastModifiedBy>
  <cp:revision>8</cp:revision>
  <dcterms:modified xsi:type="dcterms:W3CDTF">2025-06-12T06:53:25Z</dcterms:modified>
</cp:coreProperties>
</file>